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1.xml" ContentType="application/vnd.openxmlformats-officedocument.presentationml.notesSlide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12.xml" ContentType="application/vnd.openxmlformats-officedocument.presentationml.notesSlide+xml"/>
  <Override PartName="/ppt/charts/chart4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6.xml" ContentType="application/vnd.openxmlformats-officedocument.drawingml.chart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26"/>
  </p:notesMasterIdLst>
  <p:sldIdLst>
    <p:sldId id="282" r:id="rId2"/>
    <p:sldId id="279" r:id="rId3"/>
    <p:sldId id="269" r:id="rId4"/>
    <p:sldId id="263" r:id="rId5"/>
    <p:sldId id="271" r:id="rId6"/>
    <p:sldId id="276" r:id="rId7"/>
    <p:sldId id="277" r:id="rId8"/>
    <p:sldId id="261" r:id="rId9"/>
    <p:sldId id="268" r:id="rId10"/>
    <p:sldId id="259" r:id="rId11"/>
    <p:sldId id="257" r:id="rId12"/>
    <p:sldId id="267" r:id="rId13"/>
    <p:sldId id="262" r:id="rId14"/>
    <p:sldId id="258" r:id="rId15"/>
    <p:sldId id="260" r:id="rId16"/>
    <p:sldId id="273" r:id="rId17"/>
    <p:sldId id="274" r:id="rId18"/>
    <p:sldId id="266" r:id="rId19"/>
    <p:sldId id="281" r:id="rId20"/>
    <p:sldId id="275" r:id="rId21"/>
    <p:sldId id="265" r:id="rId22"/>
    <p:sldId id="270" r:id="rId23"/>
    <p:sldId id="280" r:id="rId24"/>
    <p:sldId id="278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Rg st="1" end="2"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9DCFF"/>
    <a:srgbClr val="F4DDAE"/>
    <a:srgbClr val="99FF99"/>
    <a:srgbClr val="CCFF99"/>
    <a:srgbClr val="A7D9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3793" autoAdjust="0"/>
    <p:restoredTop sz="92000" autoAdjust="0"/>
  </p:normalViewPr>
  <p:slideViewPr>
    <p:cSldViewPr>
      <p:cViewPr>
        <p:scale>
          <a:sx n="114" d="100"/>
          <a:sy n="114" d="100"/>
        </p:scale>
        <p:origin x="-155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67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1.xlsx"/><Relationship Id="rId1" Type="http://schemas.openxmlformats.org/officeDocument/2006/relationships/image" Target="../media/image3.jpeg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5.xlsx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"/>
          <c:y val="6.004061014497207E-2"/>
          <c:w val="0.93131665529318985"/>
          <c:h val="0.82514442839684476"/>
        </c:manualLayout>
      </c:layout>
      <c:bar3DChart>
        <c:barDir val="col"/>
        <c:grouping val="percentStacked"/>
        <c:varyColors val="0"/>
        <c:ser>
          <c:idx val="0"/>
          <c:order val="0"/>
          <c:tx>
            <c:strRef>
              <c:f>'504П, 369 п'!$B$24</c:f>
              <c:strCache>
                <c:ptCount val="1"/>
                <c:pt idx="0">
                  <c:v>Средства консолидированного бюджета округа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</c:spPr>
          <c:invertIfNegative val="0"/>
          <c:dLbls>
            <c:txPr>
              <a:bodyPr/>
              <a:lstStyle/>
              <a:p>
                <a:pPr>
                  <a:defRPr sz="1400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'504П, 369 п'!$C$22:$E$23</c:f>
              <c:strCache>
                <c:ptCount val="3"/>
                <c:pt idx="0">
                  <c:v>2013 год, в %</c:v>
                </c:pt>
                <c:pt idx="1">
                  <c:v>2014 год, в %</c:v>
                </c:pt>
                <c:pt idx="2">
                  <c:v>2015 год, в %</c:v>
                </c:pt>
              </c:strCache>
            </c:strRef>
          </c:cat>
          <c:val>
            <c:numRef>
              <c:f>'504П, 369 п'!$C$24:$E$24</c:f>
              <c:numCache>
                <c:formatCode>0%</c:formatCode>
                <c:ptCount val="3"/>
                <c:pt idx="0">
                  <c:v>0.33300600361217975</c:v>
                </c:pt>
                <c:pt idx="1">
                  <c:v>0.34814244165916486</c:v>
                </c:pt>
                <c:pt idx="2">
                  <c:v>0.30551530974214708</c:v>
                </c:pt>
              </c:numCache>
            </c:numRef>
          </c:val>
        </c:ser>
        <c:ser>
          <c:idx val="1"/>
          <c:order val="1"/>
          <c:tx>
            <c:strRef>
              <c:f>'504П, 369 п'!$B$25</c:f>
              <c:strCache>
                <c:ptCount val="1"/>
                <c:pt idx="0">
                  <c:v>Средства ОМС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c:spPr>
          <c:invertIfNegative val="0"/>
          <c:dLbls>
            <c:txPr>
              <a:bodyPr/>
              <a:lstStyle/>
              <a:p>
                <a:pPr>
                  <a:defRPr sz="1400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'504П, 369 п'!$C$22:$E$23</c:f>
              <c:strCache>
                <c:ptCount val="3"/>
                <c:pt idx="0">
                  <c:v>2013 год, в %</c:v>
                </c:pt>
                <c:pt idx="1">
                  <c:v>2014 год, в %</c:v>
                </c:pt>
                <c:pt idx="2">
                  <c:v>2015 год, в %</c:v>
                </c:pt>
              </c:strCache>
            </c:strRef>
          </c:cat>
          <c:val>
            <c:numRef>
              <c:f>'504П, 369 п'!$C$25:$E$25</c:f>
              <c:numCache>
                <c:formatCode>0%</c:formatCode>
                <c:ptCount val="3"/>
                <c:pt idx="0">
                  <c:v>0.66699399638782031</c:v>
                </c:pt>
                <c:pt idx="1">
                  <c:v>0.65185755834083514</c:v>
                </c:pt>
                <c:pt idx="2">
                  <c:v>0.69448469025785287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9836032"/>
        <c:axId val="29837568"/>
        <c:axId val="0"/>
      </c:bar3DChart>
      <c:catAx>
        <c:axId val="2983603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9837568"/>
        <c:crosses val="autoZero"/>
        <c:auto val="1"/>
        <c:lblAlgn val="ctr"/>
        <c:lblOffset val="100"/>
        <c:noMultiLvlLbl val="0"/>
      </c:catAx>
      <c:valAx>
        <c:axId val="29837568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29836032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  <c:spPr>
        <a:noFill/>
      </c:spPr>
    </c:sideWall>
    <c:backWall>
      <c:thickness val="0"/>
      <c:spPr>
        <a:noFill/>
      </c:spPr>
    </c:backWall>
    <c:plotArea>
      <c:layout>
        <c:manualLayout>
          <c:layoutTarget val="inner"/>
          <c:xMode val="edge"/>
          <c:yMode val="edge"/>
          <c:x val="0.16995586348991526"/>
          <c:y val="3.8480572865641188E-2"/>
          <c:w val="0.73051889436527251"/>
          <c:h val="0.85057796608457648"/>
        </c:manualLayout>
      </c:layout>
      <c:bar3DChart>
        <c:barDir val="col"/>
        <c:grouping val="clustered"/>
        <c:varyColors val="0"/>
        <c:ser>
          <c:idx val="0"/>
          <c:order val="0"/>
          <c:tx>
            <c:strRef>
              <c:f>'504П, 369 п'!$B$5</c:f>
              <c:strCache>
                <c:ptCount val="1"/>
                <c:pt idx="0">
                  <c:v>Средства консолидированного бюджета округа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</c:spPr>
          <c:invertIfNegative val="0"/>
          <c:dLbls>
            <c:txPr>
              <a:bodyPr/>
              <a:lstStyle/>
              <a:p>
                <a:pPr>
                  <a:defRPr sz="1400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'504П, 369 п'!$C$3:$E$4</c:f>
              <c:strCache>
                <c:ptCount val="3"/>
                <c:pt idx="0">
                  <c:v>2013 год, в млн. рублей</c:v>
                </c:pt>
                <c:pt idx="1">
                  <c:v>2014 год, в млн. рублей</c:v>
                </c:pt>
                <c:pt idx="2">
                  <c:v>2015 год, в млн. рублей</c:v>
                </c:pt>
              </c:strCache>
            </c:strRef>
          </c:cat>
          <c:val>
            <c:numRef>
              <c:f>'504П, 369 п'!$C$5:$E$5</c:f>
              <c:numCache>
                <c:formatCode>General</c:formatCode>
                <c:ptCount val="3"/>
                <c:pt idx="0">
                  <c:v>17294.8</c:v>
                </c:pt>
                <c:pt idx="1">
                  <c:v>20110.099999999999</c:v>
                </c:pt>
                <c:pt idx="2">
                  <c:v>17354.400000000001</c:v>
                </c:pt>
              </c:numCache>
            </c:numRef>
          </c:val>
        </c:ser>
        <c:ser>
          <c:idx val="1"/>
          <c:order val="1"/>
          <c:tx>
            <c:strRef>
              <c:f>'504П, 369 п'!$B$6</c:f>
              <c:strCache>
                <c:ptCount val="1"/>
                <c:pt idx="0">
                  <c:v>Средства ОМС</c:v>
                </c:pt>
              </c:strCache>
            </c:strRef>
          </c:tx>
          <c:spPr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</c:spPr>
          <c:invertIfNegative val="0"/>
          <c:dLbls>
            <c:txPr>
              <a:bodyPr/>
              <a:lstStyle/>
              <a:p>
                <a:pPr>
                  <a:defRPr sz="1400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'504П, 369 п'!$C$3:$E$4</c:f>
              <c:strCache>
                <c:ptCount val="3"/>
                <c:pt idx="0">
                  <c:v>2013 год, в млн. рублей</c:v>
                </c:pt>
                <c:pt idx="1">
                  <c:v>2014 год, в млн. рублей</c:v>
                </c:pt>
                <c:pt idx="2">
                  <c:v>2015 год, в млн. рублей</c:v>
                </c:pt>
              </c:strCache>
            </c:strRef>
          </c:cat>
          <c:val>
            <c:numRef>
              <c:f>'504П, 369 п'!$C$6:$E$6</c:f>
              <c:numCache>
                <c:formatCode>General</c:formatCode>
                <c:ptCount val="3"/>
                <c:pt idx="0">
                  <c:v>34640.6</c:v>
                </c:pt>
                <c:pt idx="1">
                  <c:v>37653.9</c:v>
                </c:pt>
                <c:pt idx="2">
                  <c:v>39449.300000000003</c:v>
                </c:pt>
              </c:numCache>
            </c:numRef>
          </c:val>
        </c:ser>
        <c:ser>
          <c:idx val="2"/>
          <c:order val="2"/>
          <c:tx>
            <c:strRef>
              <c:f>'504П, 369 п'!$B$7</c:f>
              <c:strCache>
                <c:ptCount val="1"/>
                <c:pt idx="0">
                  <c:v>ИТОГО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</c:spPr>
          <c:invertIfNegative val="0"/>
          <c:dLbls>
            <c:txPr>
              <a:bodyPr/>
              <a:lstStyle/>
              <a:p>
                <a:pPr>
                  <a:defRPr sz="1400" baseline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'504П, 369 п'!$C$3:$E$4</c:f>
              <c:strCache>
                <c:ptCount val="3"/>
                <c:pt idx="0">
                  <c:v>2013 год, в млн. рублей</c:v>
                </c:pt>
                <c:pt idx="1">
                  <c:v>2014 год, в млн. рублей</c:v>
                </c:pt>
                <c:pt idx="2">
                  <c:v>2015 год, в млн. рублей</c:v>
                </c:pt>
              </c:strCache>
            </c:strRef>
          </c:cat>
          <c:val>
            <c:numRef>
              <c:f>'504П, 369 п'!$C$7:$E$7</c:f>
              <c:numCache>
                <c:formatCode>General</c:formatCode>
                <c:ptCount val="3"/>
                <c:pt idx="0">
                  <c:v>51935.399999999994</c:v>
                </c:pt>
                <c:pt idx="1">
                  <c:v>57764</c:v>
                </c:pt>
                <c:pt idx="2">
                  <c:v>56803.700000000004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7498624"/>
        <c:axId val="117500160"/>
        <c:axId val="0"/>
      </c:bar3DChart>
      <c:catAx>
        <c:axId val="11749862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17500160"/>
        <c:crosses val="autoZero"/>
        <c:auto val="1"/>
        <c:lblAlgn val="ctr"/>
        <c:lblOffset val="100"/>
        <c:noMultiLvlLbl val="0"/>
      </c:catAx>
      <c:valAx>
        <c:axId val="11750016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749862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2.1671666111172929E-3"/>
          <c:y val="3.5273858460171094E-2"/>
          <c:w val="0.25237862459726695"/>
          <c:h val="0.70955095898435527"/>
        </c:manualLayout>
      </c:layout>
      <c:overlay val="0"/>
      <c:txPr>
        <a:bodyPr/>
        <a:lstStyle/>
        <a:p>
          <a:pPr>
            <a:defRPr sz="1600" baseline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600"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поступлений средств</a:t>
            </a:r>
          </a:p>
        </c:rich>
      </c:tx>
      <c:overlay val="0"/>
    </c:title>
    <c:autoTitleDeleted val="0"/>
    <c:plotArea>
      <c:layout>
        <c:manualLayout>
          <c:layoutTarget val="inner"/>
          <c:xMode val="edge"/>
          <c:yMode val="edge"/>
          <c:x val="0.16334278215223097"/>
          <c:y val="0.16959611866698482"/>
          <c:w val="0.4449111861017373"/>
          <c:h val="0.67987210689572897"/>
        </c:manualLayout>
      </c:layout>
      <c:lineChart>
        <c:grouping val="standard"/>
        <c:varyColors val="0"/>
        <c:ser>
          <c:idx val="0"/>
          <c:order val="0"/>
          <c:tx>
            <c:strRef>
              <c:f>средства!$A$2</c:f>
              <c:strCache>
                <c:ptCount val="1"/>
                <c:pt idx="0">
                  <c:v>Итого средства обязательного медицинского страхования</c:v>
                </c:pt>
              </c:strCache>
            </c:strRef>
          </c:tx>
          <c:marker>
            <c:spPr>
              <a:ln>
                <a:solidFill>
                  <a:srgbClr val="000000">
                    <a:lumMod val="95000"/>
                    <a:lumOff val="5000"/>
                  </a:srgbClr>
                </a:solidFill>
              </a:ln>
            </c:spPr>
          </c:marker>
          <c:cat>
            <c:strRef>
              <c:f>средства!$B$1:$D$1</c:f>
              <c:strCache>
                <c:ptCount val="3"/>
                <c:pt idx="0">
                  <c:v>2013 год 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средства!$B$2:$D$2</c:f>
              <c:numCache>
                <c:formatCode>#,##0.00</c:formatCode>
                <c:ptCount val="3"/>
                <c:pt idx="0">
                  <c:v>34886.51</c:v>
                </c:pt>
                <c:pt idx="1">
                  <c:v>37379.08</c:v>
                </c:pt>
                <c:pt idx="2">
                  <c:v>39449.339999999997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средства!$A$3</c:f>
              <c:strCache>
                <c:ptCount val="1"/>
                <c:pt idx="0">
                  <c:v>Субвенция  из бюджета ФФОМС бюджету ТФОМС Югры</c:v>
                </c:pt>
              </c:strCache>
            </c:strRef>
          </c:tx>
          <c:cat>
            <c:strRef>
              <c:f>средства!$B$1:$D$1</c:f>
              <c:strCache>
                <c:ptCount val="3"/>
                <c:pt idx="0">
                  <c:v>2013 год 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средства!$B$3:$D$3</c:f>
              <c:numCache>
                <c:formatCode>#,##0.00</c:formatCode>
                <c:ptCount val="3"/>
                <c:pt idx="0">
                  <c:v>17538.8</c:v>
                </c:pt>
                <c:pt idx="1">
                  <c:v>19875.900000000001</c:v>
                </c:pt>
                <c:pt idx="2">
                  <c:v>24660.2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средства!$A$4</c:f>
              <c:strCache>
                <c:ptCount val="1"/>
                <c:pt idx="0">
                  <c:v>Межбюджетные трансферты  из бюджета ХМАО-Югры</c:v>
                </c:pt>
              </c:strCache>
            </c:strRef>
          </c:tx>
          <c:marker>
            <c:symbol val="square"/>
            <c:size val="7"/>
          </c:marker>
          <c:cat>
            <c:strRef>
              <c:f>средства!$B$1:$D$1</c:f>
              <c:strCache>
                <c:ptCount val="3"/>
                <c:pt idx="0">
                  <c:v>2013 год 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средства!$B$4:$D$4</c:f>
              <c:numCache>
                <c:formatCode>#,##0.00</c:formatCode>
                <c:ptCount val="3"/>
                <c:pt idx="0">
                  <c:v>16663.900000000001</c:v>
                </c:pt>
                <c:pt idx="1">
                  <c:v>16884.099999999999</c:v>
                </c:pt>
                <c:pt idx="2">
                  <c:v>14788.7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7999872"/>
        <c:axId val="118005760"/>
      </c:lineChart>
      <c:catAx>
        <c:axId val="117999872"/>
        <c:scaling>
          <c:orientation val="minMax"/>
        </c:scaling>
        <c:delete val="0"/>
        <c:axPos val="b"/>
        <c:minorGridlines/>
        <c:majorTickMark val="none"/>
        <c:minorTickMark val="none"/>
        <c:tickLblPos val="nextTo"/>
        <c:txPr>
          <a:bodyPr/>
          <a:lstStyle/>
          <a:p>
            <a:pPr>
              <a:defRPr sz="12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18005760"/>
        <c:crosses val="autoZero"/>
        <c:auto val="1"/>
        <c:lblAlgn val="ctr"/>
        <c:lblOffset val="100"/>
        <c:noMultiLvlLbl val="0"/>
      </c:catAx>
      <c:valAx>
        <c:axId val="118005760"/>
        <c:scaling>
          <c:orientation val="minMax"/>
        </c:scaling>
        <c:delete val="1"/>
        <c:axPos val="l"/>
        <c:numFmt formatCode="#,##0.00" sourceLinked="1"/>
        <c:majorTickMark val="none"/>
        <c:minorTickMark val="none"/>
        <c:tickLblPos val="nextTo"/>
        <c:crossAx val="11799987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1849544495056108"/>
          <c:y val="0.24877684530778632"/>
          <c:w val="0.36034023997333631"/>
          <c:h val="0.69258597335338812"/>
        </c:manualLayout>
      </c:layout>
      <c:overlay val="0"/>
      <c:txPr>
        <a:bodyPr/>
        <a:lstStyle/>
        <a:p>
          <a:pPr>
            <a:defRPr sz="12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72049208462742"/>
          <c:y val="6.7388345739363632E-4"/>
          <c:w val="0.6142391724302606"/>
          <c:h val="0.62359622079028254"/>
        </c:manualLayout>
      </c:layout>
      <c:lineChart>
        <c:grouping val="standard"/>
        <c:varyColors val="0"/>
        <c:ser>
          <c:idx val="0"/>
          <c:order val="0"/>
          <c:tx>
            <c:strRef>
              <c:f>население!$A$14</c:f>
              <c:strCache>
                <c:ptCount val="1"/>
                <c:pt idx="0">
                  <c:v>постоянно проживающее население</c:v>
                </c:pt>
              </c:strCache>
            </c:strRef>
          </c:tx>
          <c:spPr>
            <a:ln>
              <a:solidFill>
                <a:srgbClr val="0070C0"/>
              </a:solidFill>
            </a:ln>
          </c:spPr>
          <c:marker>
            <c:spPr>
              <a:gradFill>
                <a:gsLst>
                  <a:gs pos="0">
                    <a:srgbClr val="FBEAC7"/>
                  </a:gs>
                  <a:gs pos="17999">
                    <a:srgbClr val="FEE7F2"/>
                  </a:gs>
                  <a:gs pos="36000">
                    <a:srgbClr val="FAC77D"/>
                  </a:gs>
                  <a:gs pos="61000">
                    <a:srgbClr val="FBA97D"/>
                  </a:gs>
                  <a:gs pos="82001">
                    <a:srgbClr val="FBD49C"/>
                  </a:gs>
                  <a:gs pos="100000">
                    <a:srgbClr val="FEE7F2"/>
                  </a:gs>
                </a:gsLst>
                <a:lin ang="5400000" scaled="0"/>
              </a:gradFill>
              <a:ln>
                <a:solidFill>
                  <a:srgbClr val="0070C0"/>
                </a:solidFill>
              </a:ln>
            </c:spPr>
          </c:marker>
          <c:cat>
            <c:strRef>
              <c:f>население!$B$13:$D$13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население!$B$14:$D$14</c:f>
              <c:numCache>
                <c:formatCode>#,##0.00</c:formatCode>
                <c:ptCount val="3"/>
                <c:pt idx="0">
                  <c:v>1588900</c:v>
                </c:pt>
                <c:pt idx="1">
                  <c:v>1614790</c:v>
                </c:pt>
                <c:pt idx="2">
                  <c:v>1628350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население!$A$15</c:f>
              <c:strCache>
                <c:ptCount val="1"/>
                <c:pt idx="0">
                  <c:v>численность застрахованных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cat>
            <c:strRef>
              <c:f>население!$B$13:$D$13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население!$B$15:$D$15</c:f>
              <c:numCache>
                <c:formatCode>#,##0.00</c:formatCode>
                <c:ptCount val="3"/>
                <c:pt idx="0">
                  <c:v>1602845</c:v>
                </c:pt>
                <c:pt idx="1">
                  <c:v>1597584</c:v>
                </c:pt>
                <c:pt idx="2">
                  <c:v>1600669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17705728"/>
        <c:axId val="117736192"/>
      </c:lineChart>
      <c:catAx>
        <c:axId val="117705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4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17736192"/>
        <c:crosses val="autoZero"/>
        <c:auto val="1"/>
        <c:lblAlgn val="ctr"/>
        <c:lblOffset val="100"/>
        <c:noMultiLvlLbl val="0"/>
      </c:catAx>
      <c:valAx>
        <c:axId val="117736192"/>
        <c:scaling>
          <c:orientation val="minMax"/>
        </c:scaling>
        <c:delete val="1"/>
        <c:axPos val="l"/>
        <c:numFmt formatCode="#,##0.00" sourceLinked="1"/>
        <c:majorTickMark val="none"/>
        <c:minorTickMark val="none"/>
        <c:tickLblPos val="nextTo"/>
        <c:crossAx val="117705728"/>
        <c:crosses val="autoZero"/>
        <c:crossBetween val="between"/>
      </c:valAx>
      <c:spPr>
        <a:gradFill flip="none" rotWithShape="1">
          <a:gsLst>
            <a:gs pos="0">
              <a:schemeClr val="bg1">
                <a:lumMod val="75000"/>
                <a:tint val="66000"/>
                <a:satMod val="160000"/>
              </a:schemeClr>
            </a:gs>
            <a:gs pos="50000">
              <a:schemeClr val="bg1">
                <a:lumMod val="75000"/>
                <a:tint val="44500"/>
                <a:satMod val="160000"/>
              </a:schemeClr>
            </a:gs>
            <a:gs pos="100000">
              <a:schemeClr val="bg1">
                <a:lumMod val="75000"/>
                <a:tint val="23500"/>
                <a:satMod val="160000"/>
              </a:schemeClr>
            </a:gs>
          </a:gsLst>
          <a:path path="circle">
            <a:fillToRect l="100000" b="100000"/>
          </a:path>
          <a:tileRect t="-100000" r="-100000"/>
        </a:gradFill>
        <a:ln>
          <a:solidFill>
            <a:schemeClr val="tx1"/>
          </a:solidFill>
        </a:ln>
      </c:spPr>
    </c:plotArea>
    <c:legend>
      <c:legendPos val="b"/>
      <c:layout>
        <c:manualLayout>
          <c:xMode val="edge"/>
          <c:yMode val="edge"/>
          <c:x val="0.27804285634929454"/>
          <c:y val="0.74885776580379959"/>
          <c:w val="0.67632985223864017"/>
          <c:h val="0.25114223419620041"/>
        </c:manualLayout>
      </c:layout>
      <c:overlay val="0"/>
      <c:txPr>
        <a:bodyPr/>
        <a:lstStyle/>
        <a:p>
          <a:pPr>
            <a:defRPr sz="160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'504П, 369 п'!$B$11</c:f>
              <c:strCache>
                <c:ptCount val="1"/>
                <c:pt idx="0">
                  <c:v>в расчете на 1 человека в год за счет средств консолидированного бюджета округа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'504П, 369 п'!$C$9:$E$10</c:f>
              <c:strCache>
                <c:ptCount val="3"/>
                <c:pt idx="0">
                  <c:v>2013 год, в  рублях</c:v>
                </c:pt>
                <c:pt idx="1">
                  <c:v>2014 год, в  рублях</c:v>
                </c:pt>
                <c:pt idx="2">
                  <c:v>2015 год, в  рублях</c:v>
                </c:pt>
              </c:strCache>
            </c:strRef>
          </c:cat>
          <c:val>
            <c:numRef>
              <c:f>'504П, 369 п'!$C$11:$E$11</c:f>
              <c:numCache>
                <c:formatCode>General</c:formatCode>
                <c:ptCount val="3"/>
                <c:pt idx="0">
                  <c:v>10884.7</c:v>
                </c:pt>
                <c:pt idx="1">
                  <c:v>12453.8</c:v>
                </c:pt>
                <c:pt idx="2">
                  <c:v>10657.7</c:v>
                </c:pt>
              </c:numCache>
            </c:numRef>
          </c:val>
        </c:ser>
        <c:ser>
          <c:idx val="1"/>
          <c:order val="1"/>
          <c:tx>
            <c:strRef>
              <c:f>'504П, 369 п'!$B$12</c:f>
              <c:strCache>
                <c:ptCount val="1"/>
                <c:pt idx="0">
                  <c:v>в расчете на 1 застрахованное лицо в год за счет средств ОМС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'504П, 369 п'!$C$9:$E$10</c:f>
              <c:strCache>
                <c:ptCount val="3"/>
                <c:pt idx="0">
                  <c:v>2013 год, в  рублях</c:v>
                </c:pt>
                <c:pt idx="1">
                  <c:v>2014 год, в  рублях</c:v>
                </c:pt>
                <c:pt idx="2">
                  <c:v>2015 год, в  рублях</c:v>
                </c:pt>
              </c:strCache>
            </c:strRef>
          </c:cat>
          <c:val>
            <c:numRef>
              <c:f>'504П, 369 п'!$C$12:$E$12</c:f>
              <c:numCache>
                <c:formatCode>General</c:formatCode>
                <c:ptCount val="3"/>
                <c:pt idx="0">
                  <c:v>21661.9</c:v>
                </c:pt>
                <c:pt idx="1">
                  <c:v>23569.200000000001</c:v>
                </c:pt>
                <c:pt idx="2">
                  <c:v>24645.5</c:v>
                </c:pt>
              </c:numCache>
            </c:numRef>
          </c:val>
        </c:ser>
        <c:ser>
          <c:idx val="2"/>
          <c:order val="2"/>
          <c:tx>
            <c:strRef>
              <c:f>'504П, 369 п'!$B$13</c:f>
              <c:strCache>
                <c:ptCount val="1"/>
                <c:pt idx="0">
                  <c:v>ИТОГО</c:v>
                </c:pt>
              </c:strCache>
            </c:strRef>
          </c:tx>
          <c:invertIfNegative val="0"/>
          <c:dLbls>
            <c:txPr>
              <a:bodyPr/>
              <a:lstStyle/>
              <a:p>
                <a:pPr>
                  <a:defRPr sz="1600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'504П, 369 п'!$C$9:$E$10</c:f>
              <c:strCache>
                <c:ptCount val="3"/>
                <c:pt idx="0">
                  <c:v>2013 год, в  рублях</c:v>
                </c:pt>
                <c:pt idx="1">
                  <c:v>2014 год, в  рублях</c:v>
                </c:pt>
                <c:pt idx="2">
                  <c:v>2015 год, в  рублях</c:v>
                </c:pt>
              </c:strCache>
            </c:strRef>
          </c:cat>
          <c:val>
            <c:numRef>
              <c:f>'504П, 369 п'!$C$13:$E$13</c:f>
              <c:numCache>
                <c:formatCode>General</c:formatCode>
                <c:ptCount val="3"/>
                <c:pt idx="0">
                  <c:v>32546.600000000002</c:v>
                </c:pt>
                <c:pt idx="1">
                  <c:v>36023</c:v>
                </c:pt>
                <c:pt idx="2">
                  <c:v>35303.199999999997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8202368"/>
        <c:axId val="118203904"/>
        <c:axId val="0"/>
      </c:bar3DChart>
      <c:catAx>
        <c:axId val="11820236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6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18203904"/>
        <c:crosses val="autoZero"/>
        <c:auto val="1"/>
        <c:lblAlgn val="ctr"/>
        <c:lblOffset val="100"/>
        <c:noMultiLvlLbl val="0"/>
      </c:catAx>
      <c:valAx>
        <c:axId val="118203904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11820236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679562891177068"/>
          <c:y val="5.7678027604775951E-2"/>
          <c:w val="0.2967300121138704"/>
          <c:h val="0.76654003313357333"/>
        </c:manualLayout>
      </c:layout>
      <c:overlay val="0"/>
      <c:txPr>
        <a:bodyPr/>
        <a:lstStyle/>
        <a:p>
          <a:pPr>
            <a:defRPr sz="16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1.1257614402182264E-2"/>
          <c:y val="5.3747637720146013E-2"/>
          <c:w val="0.64201436247036381"/>
          <c:h val="0.7814591040880523"/>
        </c:manualLayout>
      </c:layout>
      <c:bar3DChart>
        <c:barDir val="col"/>
        <c:grouping val="percentStacked"/>
        <c:varyColors val="0"/>
        <c:ser>
          <c:idx val="3"/>
          <c:order val="0"/>
          <c:tx>
            <c:strRef>
              <c:f>МО!$A$10</c:f>
              <c:strCache>
                <c:ptCount val="1"/>
                <c:pt idx="0">
                  <c:v>Частные МО</c:v>
                </c:pt>
              </c:strCache>
            </c:strRef>
          </c:tx>
          <c:spPr>
            <a:solidFill>
              <a:schemeClr val="accent2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5010152536243018E-2"/>
                  <c:y val="-9.77229776729927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010152536242983E-2"/>
                  <c:y val="-8.9578361383368638E-1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1.50101525362430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6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МО!$B$9:$D$9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МО!$B$10:$D$10</c:f>
              <c:numCache>
                <c:formatCode>0.00%</c:formatCode>
                <c:ptCount val="3"/>
                <c:pt idx="0">
                  <c:v>0.25900000000000001</c:v>
                </c:pt>
                <c:pt idx="1">
                  <c:v>0.30599999999999999</c:v>
                </c:pt>
                <c:pt idx="2">
                  <c:v>0.373</c:v>
                </c:pt>
              </c:numCache>
            </c:numRef>
          </c:val>
        </c:ser>
        <c:ser>
          <c:idx val="0"/>
          <c:order val="1"/>
          <c:tx>
            <c:strRef>
              <c:f>МО!$A$11</c:f>
              <c:strCache>
                <c:ptCount val="1"/>
                <c:pt idx="0">
                  <c:v>Государственные МО</c:v>
                </c:pt>
              </c:strCache>
            </c:strRef>
          </c:tx>
          <c:spPr>
            <a:solidFill>
              <a:schemeClr val="accent5">
                <a:lumMod val="40000"/>
                <a:lumOff val="6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1.5010152536243018E-2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5010152536242983E-2"/>
                  <c:y val="-4.8861488836496377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2.4391497871394906E-2"/>
                  <c:y val="9.772297767299275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400" b="1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МО!$B$9:$D$9</c:f>
              <c:strCache>
                <c:ptCount val="3"/>
                <c:pt idx="0">
                  <c:v>2013 год</c:v>
                </c:pt>
                <c:pt idx="1">
                  <c:v>2014 год</c:v>
                </c:pt>
                <c:pt idx="2">
                  <c:v>2015 год</c:v>
                </c:pt>
              </c:strCache>
            </c:strRef>
          </c:cat>
          <c:val>
            <c:numRef>
              <c:f>МО!$B$11:$D$11</c:f>
              <c:numCache>
                <c:formatCode>0.00%</c:formatCode>
                <c:ptCount val="3"/>
                <c:pt idx="0">
                  <c:v>0.74099999999999999</c:v>
                </c:pt>
                <c:pt idx="1">
                  <c:v>0.69399999999999995</c:v>
                </c:pt>
                <c:pt idx="2">
                  <c:v>0.627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119389568"/>
        <c:axId val="119391360"/>
        <c:axId val="0"/>
      </c:bar3DChart>
      <c:catAx>
        <c:axId val="11938956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119391360"/>
        <c:crosses val="autoZero"/>
        <c:auto val="1"/>
        <c:lblAlgn val="ctr"/>
        <c:lblOffset val="100"/>
        <c:noMultiLvlLbl val="0"/>
      </c:catAx>
      <c:valAx>
        <c:axId val="119391360"/>
        <c:scaling>
          <c:orientation val="minMax"/>
        </c:scaling>
        <c:delete val="1"/>
        <c:axPos val="l"/>
        <c:numFmt formatCode="0%" sourceLinked="1"/>
        <c:majorTickMark val="out"/>
        <c:minorTickMark val="none"/>
        <c:tickLblPos val="nextTo"/>
        <c:crossAx val="119389568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802865-7391-4F9F-8954-B89EBE68C3D4}" type="doc">
      <dgm:prSet loTypeId="urn:microsoft.com/office/officeart/2005/8/layout/radial4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E703188D-4182-42B2-A7DA-7B215A08AB05}" type="pres">
      <dgm:prSet presAssocID="{3D802865-7391-4F9F-8954-B89EBE68C3D4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6B8C3606-A174-4A99-95DE-682FCAAE442D}" type="presOf" srcId="{3D802865-7391-4F9F-8954-B89EBE68C3D4}" destId="{E703188D-4182-42B2-A7DA-7B215A08AB05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207C4E7-156D-49F9-95EF-B8709D9457F0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416C62A-7AED-4525-88E5-59D85D844496}">
      <dgm:prSet phldrT="[Текст]"/>
      <dgm:spPr>
        <a:solidFill>
          <a:srgbClr val="00B050"/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ФФОМС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B907FD5-5045-4285-9402-7F490ACB42FB}" type="parTrans" cxnId="{99EAA867-A3BC-43B1-A30E-DB8920CCA01E}">
      <dgm:prSet/>
      <dgm:spPr/>
      <dgm:t>
        <a:bodyPr/>
        <a:lstStyle/>
        <a:p>
          <a:endParaRPr lang="ru-RU"/>
        </a:p>
      </dgm:t>
    </dgm:pt>
    <dgm:pt modelId="{6EA80419-CA21-4F03-9277-899C04EDAC69}" type="sibTrans" cxnId="{99EAA867-A3BC-43B1-A30E-DB8920CCA01E}">
      <dgm:prSet/>
      <dgm:spPr/>
      <dgm:t>
        <a:bodyPr/>
        <a:lstStyle/>
        <a:p>
          <a:endParaRPr lang="ru-RU"/>
        </a:p>
      </dgm:t>
    </dgm:pt>
    <dgm:pt modelId="{DA1234BB-4B0E-4465-A549-271719F5AD81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olidFill>
          <a:srgbClr val="79DCF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Страховые взносы на ОМС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E9B0292-B6C6-464F-A230-4BF851A16630}" type="parTrans" cxnId="{426B284E-D98B-4AB9-9901-CC4A503854E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BD5C2AEB-C9CD-4961-9BBD-710C9BB838AB}" type="sibTrans" cxnId="{426B284E-D98B-4AB9-9901-CC4A503854E0}">
      <dgm:prSet/>
      <dgm:spPr/>
      <dgm:t>
        <a:bodyPr/>
        <a:lstStyle/>
        <a:p>
          <a:endParaRPr lang="ru-RU"/>
        </a:p>
      </dgm:t>
    </dgm:pt>
    <dgm:pt modelId="{A24DDB68-39B1-430D-A509-A40D1D268BA8}">
      <dgm:prSet phldrT="[Текст]" custT="1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olidFill>
          <a:srgbClr val="79DCFF"/>
        </a:solidFill>
      </dgm:spPr>
      <dgm:t>
        <a:bodyPr/>
        <a:lstStyle/>
        <a:p>
          <a:r>
            <a:rPr lang="ru-RU" sz="1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Налоговые платежи, недоимки</a:t>
          </a:r>
          <a:endParaRPr lang="ru-RU" sz="1400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1C3CFCD-F93A-4066-AFF7-3410587F6DEB}" type="parTrans" cxnId="{2B71E924-5EBD-45F7-9509-242030C91E63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AE13B12C-1EB7-4C4B-8B59-282DDB8E1F7A}" type="sibTrans" cxnId="{2B71E924-5EBD-45F7-9509-242030C91E63}">
      <dgm:prSet/>
      <dgm:spPr/>
      <dgm:t>
        <a:bodyPr/>
        <a:lstStyle/>
        <a:p>
          <a:endParaRPr lang="ru-RU"/>
        </a:p>
      </dgm:t>
    </dgm:pt>
    <dgm:pt modelId="{4B88BD92-6715-4A07-A7AC-9CFB9DB79C0C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olidFill>
          <a:srgbClr val="79DCF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Средства Федерального бюджета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767FDE5-F638-4766-9690-46C53D38176E}" type="parTrans" cxnId="{7CBB0A79-0967-4AFC-AAD7-0A0FD7E4E760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B2A5EC41-297C-4B55-8B2C-D79063BF52F0}" type="sibTrans" cxnId="{7CBB0A79-0967-4AFC-AAD7-0A0FD7E4E760}">
      <dgm:prSet/>
      <dgm:spPr/>
      <dgm:t>
        <a:bodyPr/>
        <a:lstStyle/>
        <a:p>
          <a:endParaRPr lang="ru-RU"/>
        </a:p>
      </dgm:t>
    </dgm:pt>
    <dgm:pt modelId="{B062A409-EEB8-4EB7-8FCA-F26B745B5273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olidFill>
          <a:srgbClr val="79DCF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Доходы от размещенных временно свободных средств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F6B42C96-BFB6-4BB2-AD18-DFC0FAFA21DF}" type="parTrans" cxnId="{CE00E269-70FE-428D-8435-15D7D13D84AE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594E42C0-F550-42F5-8605-B1F1E073EBDD}" type="sibTrans" cxnId="{CE00E269-70FE-428D-8435-15D7D13D84AE}">
      <dgm:prSet/>
      <dgm:spPr/>
      <dgm:t>
        <a:bodyPr/>
        <a:lstStyle/>
        <a:p>
          <a:endParaRPr lang="ru-RU"/>
        </a:p>
      </dgm:t>
    </dgm:pt>
    <dgm:pt modelId="{F99398DD-1903-4409-8200-D94C6C6F2A88}">
      <dgm:prSet phldrT="[Текст]">
        <dgm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dgm:style>
      </dgm:prSet>
      <dgm:spPr>
        <a:solidFill>
          <a:srgbClr val="79DCF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Иные </a:t>
          </a:r>
          <a:r>
            <a:rPr lang="ru-RU" dirty="0" err="1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средства,предусмотреные</a:t>
          </a:r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законодательством РФ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011C20F-8E4F-41ED-8E92-6925F6D66148}" type="parTrans" cxnId="{B1E25106-581C-4E25-ADE4-246807435927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33887433-F29E-419E-B552-35D4541A5239}" type="sibTrans" cxnId="{B1E25106-581C-4E25-ADE4-246807435927}">
      <dgm:prSet/>
      <dgm:spPr/>
      <dgm:t>
        <a:bodyPr/>
        <a:lstStyle/>
        <a:p>
          <a:endParaRPr lang="ru-RU"/>
        </a:p>
      </dgm:t>
    </dgm:pt>
    <dgm:pt modelId="{AC88AADA-6D56-4CE7-8D8A-855AE76F8F1A}" type="pres">
      <dgm:prSet presAssocID="{D207C4E7-156D-49F9-95EF-B8709D9457F0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F4084F6-E3F2-4A65-ABEC-98F6B23AF62B}" type="pres">
      <dgm:prSet presAssocID="{3416C62A-7AED-4525-88E5-59D85D844496}" presName="centerShape" presStyleLbl="node0" presStyleIdx="0" presStyleCnt="1" custScaleX="216619"/>
      <dgm:spPr/>
      <dgm:t>
        <a:bodyPr/>
        <a:lstStyle/>
        <a:p>
          <a:endParaRPr lang="ru-RU"/>
        </a:p>
      </dgm:t>
    </dgm:pt>
    <dgm:pt modelId="{74280940-1508-45B6-B3E1-6E9DB756CFB4}" type="pres">
      <dgm:prSet presAssocID="{0E9B0292-B6C6-464F-A230-4BF851A16630}" presName="parTrans" presStyleLbl="bgSibTrans2D1" presStyleIdx="0" presStyleCnt="5" custAng="21370133" custLinFactNeighborX="12802" custLinFactNeighborY="-83445"/>
      <dgm:spPr/>
      <dgm:t>
        <a:bodyPr/>
        <a:lstStyle/>
        <a:p>
          <a:endParaRPr lang="ru-RU"/>
        </a:p>
      </dgm:t>
    </dgm:pt>
    <dgm:pt modelId="{39B37CD8-D8F4-4928-9EB8-06EB197B5F2F}" type="pres">
      <dgm:prSet presAssocID="{DA1234BB-4B0E-4465-A549-271719F5AD81}" presName="node" presStyleLbl="node1" presStyleIdx="0" presStyleCnt="5" custScaleX="350118" custRadScaleRad="204691" custRadScaleInc="106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D16CE-7141-401B-8F6F-888BEEC2EDBD}" type="pres">
      <dgm:prSet presAssocID="{41C3CFCD-F93A-4066-AFF7-3410587F6DEB}" presName="parTrans" presStyleLbl="bgSibTrans2D1" presStyleIdx="1" presStyleCnt="5" custLinFactNeighborX="22228" custLinFactNeighborY="-28308"/>
      <dgm:spPr/>
      <dgm:t>
        <a:bodyPr/>
        <a:lstStyle/>
        <a:p>
          <a:endParaRPr lang="ru-RU"/>
        </a:p>
      </dgm:t>
    </dgm:pt>
    <dgm:pt modelId="{4632FDCB-C56E-4D2E-93AA-D2EF3AF5FADD}" type="pres">
      <dgm:prSet presAssocID="{A24DDB68-39B1-430D-A509-A40D1D268BA8}" presName="node" presStyleLbl="node1" presStyleIdx="1" presStyleCnt="5" custScaleX="350119" custRadScaleRad="230188" custRadScaleInc="-5783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1E2AC3-1145-4C70-B859-50C4FBC6FA26}" type="pres">
      <dgm:prSet presAssocID="{5767FDE5-F638-4766-9690-46C53D38176E}" presName="parTrans" presStyleLbl="bgSibTrans2D1" presStyleIdx="2" presStyleCnt="5" custAng="21559306" custLinFactNeighborX="4073" custLinFactNeighborY="-4367"/>
      <dgm:spPr/>
      <dgm:t>
        <a:bodyPr/>
        <a:lstStyle/>
        <a:p>
          <a:endParaRPr lang="ru-RU"/>
        </a:p>
      </dgm:t>
    </dgm:pt>
    <dgm:pt modelId="{E31FB1AC-F849-41C7-9F13-28260ADCBD86}" type="pres">
      <dgm:prSet presAssocID="{4B88BD92-6715-4A07-A7AC-9CFB9DB79C0C}" presName="node" presStyleLbl="node1" presStyleIdx="2" presStyleCnt="5" custScaleX="284450" custRadScaleRad="100053" custRadScaleInc="1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C2A79C-3D3A-4C85-AA37-31F7A35357F5}" type="pres">
      <dgm:prSet presAssocID="{F6B42C96-BFB6-4BB2-AD18-DFC0FAFA21DF}" presName="parTrans" presStyleLbl="bgSibTrans2D1" presStyleIdx="3" presStyleCnt="5" custLinFactNeighborX="-15510" custLinFactNeighborY="-29085"/>
      <dgm:spPr/>
      <dgm:t>
        <a:bodyPr/>
        <a:lstStyle/>
        <a:p>
          <a:endParaRPr lang="ru-RU"/>
        </a:p>
      </dgm:t>
    </dgm:pt>
    <dgm:pt modelId="{CDBE422A-2281-4C06-8F0D-90B61CB916CC}" type="pres">
      <dgm:prSet presAssocID="{B062A409-EEB8-4EB7-8FCA-F26B745B5273}" presName="node" presStyleLbl="node1" presStyleIdx="3" presStyleCnt="5" custScaleX="324110" custRadScaleRad="226179" custRadScaleInc="520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7D9D60-97B2-4671-A420-0B96E8FBB13C}" type="pres">
      <dgm:prSet presAssocID="{4011C20F-8E4F-41ED-8E92-6925F6D66148}" presName="parTrans" presStyleLbl="bgSibTrans2D1" presStyleIdx="4" presStyleCnt="5" custAng="225072" custScaleX="95097" custScaleY="97141" custLinFactNeighborX="-12128" custLinFactNeighborY="-53733"/>
      <dgm:spPr/>
      <dgm:t>
        <a:bodyPr/>
        <a:lstStyle/>
        <a:p>
          <a:endParaRPr lang="ru-RU"/>
        </a:p>
      </dgm:t>
    </dgm:pt>
    <dgm:pt modelId="{192FDAFB-5EA2-4C82-8DD2-024215920923}" type="pres">
      <dgm:prSet presAssocID="{F99398DD-1903-4409-8200-D94C6C6F2A88}" presName="node" presStyleLbl="node1" presStyleIdx="4" presStyleCnt="5" custScaleX="324108" custRadScaleRad="209053" custRadScaleInc="-10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9B39C6-5165-43DD-8177-E631076DF286}" type="presOf" srcId="{B062A409-EEB8-4EB7-8FCA-F26B745B5273}" destId="{CDBE422A-2281-4C06-8F0D-90B61CB916CC}" srcOrd="0" destOrd="0" presId="urn:microsoft.com/office/officeart/2005/8/layout/radial4"/>
    <dgm:cxn modelId="{EFB3468B-2C8C-4FFF-8EFF-84F80FFE350C}" type="presOf" srcId="{DA1234BB-4B0E-4465-A549-271719F5AD81}" destId="{39B37CD8-D8F4-4928-9EB8-06EB197B5F2F}" srcOrd="0" destOrd="0" presId="urn:microsoft.com/office/officeart/2005/8/layout/radial4"/>
    <dgm:cxn modelId="{9E498481-6B28-49EA-AF49-22FC478F7362}" type="presOf" srcId="{5767FDE5-F638-4766-9690-46C53D38176E}" destId="{8E1E2AC3-1145-4C70-B859-50C4FBC6FA26}" srcOrd="0" destOrd="0" presId="urn:microsoft.com/office/officeart/2005/8/layout/radial4"/>
    <dgm:cxn modelId="{1DB25E1A-91AE-48FD-9AFE-FF89E04C6844}" type="presOf" srcId="{4B88BD92-6715-4A07-A7AC-9CFB9DB79C0C}" destId="{E31FB1AC-F849-41C7-9F13-28260ADCBD86}" srcOrd="0" destOrd="0" presId="urn:microsoft.com/office/officeart/2005/8/layout/radial4"/>
    <dgm:cxn modelId="{B1E25106-581C-4E25-ADE4-246807435927}" srcId="{3416C62A-7AED-4525-88E5-59D85D844496}" destId="{F99398DD-1903-4409-8200-D94C6C6F2A88}" srcOrd="4" destOrd="0" parTransId="{4011C20F-8E4F-41ED-8E92-6925F6D66148}" sibTransId="{33887433-F29E-419E-B552-35D4541A5239}"/>
    <dgm:cxn modelId="{2B71E924-5EBD-45F7-9509-242030C91E63}" srcId="{3416C62A-7AED-4525-88E5-59D85D844496}" destId="{A24DDB68-39B1-430D-A509-A40D1D268BA8}" srcOrd="1" destOrd="0" parTransId="{41C3CFCD-F93A-4066-AFF7-3410587F6DEB}" sibTransId="{AE13B12C-1EB7-4C4B-8B59-282DDB8E1F7A}"/>
    <dgm:cxn modelId="{CE00E269-70FE-428D-8435-15D7D13D84AE}" srcId="{3416C62A-7AED-4525-88E5-59D85D844496}" destId="{B062A409-EEB8-4EB7-8FCA-F26B745B5273}" srcOrd="3" destOrd="0" parTransId="{F6B42C96-BFB6-4BB2-AD18-DFC0FAFA21DF}" sibTransId="{594E42C0-F550-42F5-8605-B1F1E073EBDD}"/>
    <dgm:cxn modelId="{426B284E-D98B-4AB9-9901-CC4A503854E0}" srcId="{3416C62A-7AED-4525-88E5-59D85D844496}" destId="{DA1234BB-4B0E-4465-A549-271719F5AD81}" srcOrd="0" destOrd="0" parTransId="{0E9B0292-B6C6-464F-A230-4BF851A16630}" sibTransId="{BD5C2AEB-C9CD-4961-9BBD-710C9BB838AB}"/>
    <dgm:cxn modelId="{7CBB0A79-0967-4AFC-AAD7-0A0FD7E4E760}" srcId="{3416C62A-7AED-4525-88E5-59D85D844496}" destId="{4B88BD92-6715-4A07-A7AC-9CFB9DB79C0C}" srcOrd="2" destOrd="0" parTransId="{5767FDE5-F638-4766-9690-46C53D38176E}" sibTransId="{B2A5EC41-297C-4B55-8B2C-D79063BF52F0}"/>
    <dgm:cxn modelId="{F92D71B3-8EB3-4D49-A1F9-AAEB63DCF95D}" type="presOf" srcId="{4011C20F-8E4F-41ED-8E92-6925F6D66148}" destId="{C37D9D60-97B2-4671-A420-0B96E8FBB13C}" srcOrd="0" destOrd="0" presId="urn:microsoft.com/office/officeart/2005/8/layout/radial4"/>
    <dgm:cxn modelId="{6349A8E2-655D-416E-9E76-09A4C89E048E}" type="presOf" srcId="{3416C62A-7AED-4525-88E5-59D85D844496}" destId="{DF4084F6-E3F2-4A65-ABEC-98F6B23AF62B}" srcOrd="0" destOrd="0" presId="urn:microsoft.com/office/officeart/2005/8/layout/radial4"/>
    <dgm:cxn modelId="{D413E839-7148-4EFD-9CB3-9D15D278B574}" type="presOf" srcId="{A24DDB68-39B1-430D-A509-A40D1D268BA8}" destId="{4632FDCB-C56E-4D2E-93AA-D2EF3AF5FADD}" srcOrd="0" destOrd="0" presId="urn:microsoft.com/office/officeart/2005/8/layout/radial4"/>
    <dgm:cxn modelId="{45D455D5-20B6-4615-9BAA-80C8141A9027}" type="presOf" srcId="{0E9B0292-B6C6-464F-A230-4BF851A16630}" destId="{74280940-1508-45B6-B3E1-6E9DB756CFB4}" srcOrd="0" destOrd="0" presId="urn:microsoft.com/office/officeart/2005/8/layout/radial4"/>
    <dgm:cxn modelId="{99EAA867-A3BC-43B1-A30E-DB8920CCA01E}" srcId="{D207C4E7-156D-49F9-95EF-B8709D9457F0}" destId="{3416C62A-7AED-4525-88E5-59D85D844496}" srcOrd="0" destOrd="0" parTransId="{CB907FD5-5045-4285-9402-7F490ACB42FB}" sibTransId="{6EA80419-CA21-4F03-9277-899C04EDAC69}"/>
    <dgm:cxn modelId="{3524F21D-CE65-402C-8AE3-BC420295D9A8}" type="presOf" srcId="{F99398DD-1903-4409-8200-D94C6C6F2A88}" destId="{192FDAFB-5EA2-4C82-8DD2-024215920923}" srcOrd="0" destOrd="0" presId="urn:microsoft.com/office/officeart/2005/8/layout/radial4"/>
    <dgm:cxn modelId="{82D94531-FD73-4A64-AE01-01770302C5A7}" type="presOf" srcId="{D207C4E7-156D-49F9-95EF-B8709D9457F0}" destId="{AC88AADA-6D56-4CE7-8D8A-855AE76F8F1A}" srcOrd="0" destOrd="0" presId="urn:microsoft.com/office/officeart/2005/8/layout/radial4"/>
    <dgm:cxn modelId="{1AA5D691-ACEF-4F65-B274-F6A20335569B}" type="presOf" srcId="{41C3CFCD-F93A-4066-AFF7-3410587F6DEB}" destId="{E7FD16CE-7141-401B-8F6F-888BEEC2EDBD}" srcOrd="0" destOrd="0" presId="urn:microsoft.com/office/officeart/2005/8/layout/radial4"/>
    <dgm:cxn modelId="{CDFD1496-CF40-42D1-BD2C-6DE2490E7950}" type="presOf" srcId="{F6B42C96-BFB6-4BB2-AD18-DFC0FAFA21DF}" destId="{47C2A79C-3D3A-4C85-AA37-31F7A35357F5}" srcOrd="0" destOrd="0" presId="urn:microsoft.com/office/officeart/2005/8/layout/radial4"/>
    <dgm:cxn modelId="{2F849004-4430-4131-8C4E-7E3E1AC05BE2}" type="presParOf" srcId="{AC88AADA-6D56-4CE7-8D8A-855AE76F8F1A}" destId="{DF4084F6-E3F2-4A65-ABEC-98F6B23AF62B}" srcOrd="0" destOrd="0" presId="urn:microsoft.com/office/officeart/2005/8/layout/radial4"/>
    <dgm:cxn modelId="{894D7A4D-221B-43A9-8202-DB7820EC471E}" type="presParOf" srcId="{AC88AADA-6D56-4CE7-8D8A-855AE76F8F1A}" destId="{74280940-1508-45B6-B3E1-6E9DB756CFB4}" srcOrd="1" destOrd="0" presId="urn:microsoft.com/office/officeart/2005/8/layout/radial4"/>
    <dgm:cxn modelId="{1AA57F07-EE70-464E-A856-336B21465616}" type="presParOf" srcId="{AC88AADA-6D56-4CE7-8D8A-855AE76F8F1A}" destId="{39B37CD8-D8F4-4928-9EB8-06EB197B5F2F}" srcOrd="2" destOrd="0" presId="urn:microsoft.com/office/officeart/2005/8/layout/radial4"/>
    <dgm:cxn modelId="{CA7350E3-01FE-4411-8191-E962E2578029}" type="presParOf" srcId="{AC88AADA-6D56-4CE7-8D8A-855AE76F8F1A}" destId="{E7FD16CE-7141-401B-8F6F-888BEEC2EDBD}" srcOrd="3" destOrd="0" presId="urn:microsoft.com/office/officeart/2005/8/layout/radial4"/>
    <dgm:cxn modelId="{B96304E8-B1DF-4FFA-B797-4A5F2A7E3C0F}" type="presParOf" srcId="{AC88AADA-6D56-4CE7-8D8A-855AE76F8F1A}" destId="{4632FDCB-C56E-4D2E-93AA-D2EF3AF5FADD}" srcOrd="4" destOrd="0" presId="urn:microsoft.com/office/officeart/2005/8/layout/radial4"/>
    <dgm:cxn modelId="{BB0D51EE-4E2F-4CA9-A01C-433A85514C2D}" type="presParOf" srcId="{AC88AADA-6D56-4CE7-8D8A-855AE76F8F1A}" destId="{8E1E2AC3-1145-4C70-B859-50C4FBC6FA26}" srcOrd="5" destOrd="0" presId="urn:microsoft.com/office/officeart/2005/8/layout/radial4"/>
    <dgm:cxn modelId="{7202A072-E6C4-47C7-A645-2EF68BBC7A8A}" type="presParOf" srcId="{AC88AADA-6D56-4CE7-8D8A-855AE76F8F1A}" destId="{E31FB1AC-F849-41C7-9F13-28260ADCBD86}" srcOrd="6" destOrd="0" presId="urn:microsoft.com/office/officeart/2005/8/layout/radial4"/>
    <dgm:cxn modelId="{229790E2-7FCD-4091-8C6E-0CDAAD141788}" type="presParOf" srcId="{AC88AADA-6D56-4CE7-8D8A-855AE76F8F1A}" destId="{47C2A79C-3D3A-4C85-AA37-31F7A35357F5}" srcOrd="7" destOrd="0" presId="urn:microsoft.com/office/officeart/2005/8/layout/radial4"/>
    <dgm:cxn modelId="{947F1270-C1B0-4057-9528-62368E29702B}" type="presParOf" srcId="{AC88AADA-6D56-4CE7-8D8A-855AE76F8F1A}" destId="{CDBE422A-2281-4C06-8F0D-90B61CB916CC}" srcOrd="8" destOrd="0" presId="urn:microsoft.com/office/officeart/2005/8/layout/radial4"/>
    <dgm:cxn modelId="{1398AF6E-6551-4A4F-9783-A3E6005A258C}" type="presParOf" srcId="{AC88AADA-6D56-4CE7-8D8A-855AE76F8F1A}" destId="{C37D9D60-97B2-4671-A420-0B96E8FBB13C}" srcOrd="9" destOrd="0" presId="urn:microsoft.com/office/officeart/2005/8/layout/radial4"/>
    <dgm:cxn modelId="{3CE9FC8F-F4BD-4CE3-810B-8E9544A7A93A}" type="presParOf" srcId="{AC88AADA-6D56-4CE7-8D8A-855AE76F8F1A}" destId="{192FDAFB-5EA2-4C82-8DD2-024215920923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C787202-DECE-4E86-B1DE-9F357286B36E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7AADEC-E3C8-40B9-9AD6-4352483B30ED}">
      <dgm:prSet phldrT="[Текст]"/>
      <dgm:spPr>
        <a:solidFill>
          <a:srgbClr val="92D050"/>
        </a:solidFill>
        <a:ln>
          <a:solidFill>
            <a:schemeClr val="tx2">
              <a:lumMod val="75000"/>
            </a:schemeClr>
          </a:solidFill>
        </a:ln>
      </dgm:spPr>
      <dgm:t>
        <a:bodyPr/>
        <a:lstStyle/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ТФОМС</a:t>
          </a:r>
        </a:p>
        <a:p>
          <a:r>
            <a:rPr lang="ru-RU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Югры</a:t>
          </a:r>
          <a:endParaRPr lang="ru-RU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A8C3F2C9-6DCB-4BEF-AD1A-EE3482DB4FF9}" type="parTrans" cxnId="{73BE5545-CC05-40CC-8E6D-6038F1B48C22}">
      <dgm:prSet/>
      <dgm:spPr/>
      <dgm:t>
        <a:bodyPr/>
        <a:lstStyle/>
        <a:p>
          <a:endParaRPr lang="ru-RU"/>
        </a:p>
      </dgm:t>
    </dgm:pt>
    <dgm:pt modelId="{ED19AD01-E844-4B86-BF3D-A4BFAC37256C}" type="sibTrans" cxnId="{73BE5545-CC05-40CC-8E6D-6038F1B48C22}">
      <dgm:prSet/>
      <dgm:spPr/>
      <dgm:t>
        <a:bodyPr/>
        <a:lstStyle/>
        <a:p>
          <a:endParaRPr lang="ru-RU"/>
        </a:p>
      </dgm:t>
    </dgm:pt>
    <dgm:pt modelId="{1013CC2A-AF7A-4438-AAF4-E895498E355E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79DCF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Платежи ХМАО на финансовое обеспечение дополнительных видов и условий оказания медицинской помощи, не установленных базовой программой ОМС, в соответствии с ФЗ"Об ОМС в РФ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98681F2-9AE7-41E0-8ECC-D489E052E329}" type="parTrans" cxnId="{7AAF0E3E-7DA9-40B8-8156-3EE78DF4A213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DC8DECA2-0FC4-4D9E-B177-2DD252D6D26F}" type="sibTrans" cxnId="{7AAF0E3E-7DA9-40B8-8156-3EE78DF4A213}">
      <dgm:prSet/>
      <dgm:spPr/>
      <dgm:t>
        <a:bodyPr/>
        <a:lstStyle/>
        <a:p>
          <a:endParaRPr lang="ru-RU"/>
        </a:p>
      </dgm:t>
    </dgm:pt>
    <dgm:pt modelId="{8F6C22EC-924C-460F-853A-F2D65DB5C7A8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79DCF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 Доходы от размещения временно свободных средств; Начисленные пени и штрафы, подлежащие зачислению в бюджет Территориального фонда в соответствии с законодательством РФ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862C73-5825-4256-9B87-0C5C02D5CA50}" type="parTrans" cxnId="{5433C8F7-99B8-4ECB-9B9F-F127BEB23C87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075FC699-A82D-4A03-9C5D-54CB15908FD5}" type="sibTrans" cxnId="{5433C8F7-99B8-4ECB-9B9F-F127BEB23C87}">
      <dgm:prSet/>
      <dgm:spPr/>
      <dgm:t>
        <a:bodyPr/>
        <a:lstStyle/>
        <a:p>
          <a:endParaRPr lang="ru-RU"/>
        </a:p>
      </dgm:t>
    </dgm:pt>
    <dgm:pt modelId="{D1F4401E-2F37-4E85-9A0B-4752F4D98E09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79DCF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Межбюджетные трансферты, передаваемые из бюджета автономного округа, в случаях, установленных законом автономного округа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BF6B3ECC-7DD8-4444-BEB3-0F782FE88777}" type="parTrans" cxnId="{98CF8180-3FDE-46FB-8327-FB4FAC5903A9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4CBBB892-C62E-4C71-A660-8F7C26139046}" type="sibTrans" cxnId="{98CF8180-3FDE-46FB-8327-FB4FAC5903A9}">
      <dgm:prSet/>
      <dgm:spPr/>
      <dgm:t>
        <a:bodyPr/>
        <a:lstStyle/>
        <a:p>
          <a:endParaRPr lang="ru-RU"/>
        </a:p>
      </dgm:t>
    </dgm:pt>
    <dgm:pt modelId="{6C65DAC8-5A9A-4A1B-8331-3F76E8607643}">
      <dgm:prSet phldrT="[Текст]"/>
      <dgm:spPr/>
      <dgm:t>
        <a:bodyPr/>
        <a:lstStyle/>
        <a:p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142077C-4365-447B-97C9-2C071A58E1BC}" type="parTrans" cxnId="{D260844D-0621-48AD-8E89-3EDD6197D06A}">
      <dgm:prSet/>
      <dgm:spPr/>
      <dgm:t>
        <a:bodyPr/>
        <a:lstStyle/>
        <a:p>
          <a:endParaRPr lang="ru-RU"/>
        </a:p>
      </dgm:t>
    </dgm:pt>
    <dgm:pt modelId="{6D95BDE6-3BCA-4E06-B8C1-B56D45B9E3EA}" type="sibTrans" cxnId="{D260844D-0621-48AD-8E89-3EDD6197D06A}">
      <dgm:prSet/>
      <dgm:spPr/>
      <dgm:t>
        <a:bodyPr/>
        <a:lstStyle/>
        <a:p>
          <a:endParaRPr lang="ru-RU"/>
        </a:p>
      </dgm:t>
    </dgm:pt>
    <dgm:pt modelId="{F92DD4C0-E7ED-4827-9850-AA0DA7379A78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>
        <a:solidFill>
          <a:srgbClr val="79DCFF"/>
        </a:solidFill>
      </dgm:spPr>
      <dgm:t>
        <a:bodyPr/>
        <a:lstStyle/>
        <a:p>
          <a:r>
            <a:rPr lang="ru-RU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Платежи ХМАО на дополнительное финансовое обеспечение реализации территориальной программы ОМС в пределах базовой программы ОМС в соответствии с Ф З"Об ОМС в РФ"</a:t>
          </a:r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1CABF9E-EB7B-4BD3-88E9-5E8B9B488C9F}" type="sibTrans" cxnId="{70A2EDA6-8D0D-456A-B8CD-BBC78BAFC621}">
      <dgm:prSet/>
      <dgm:spPr/>
      <dgm:t>
        <a:bodyPr/>
        <a:lstStyle/>
        <a:p>
          <a:endParaRPr lang="ru-RU"/>
        </a:p>
      </dgm:t>
    </dgm:pt>
    <dgm:pt modelId="{EB6E6147-086D-47C6-98A3-18A897C1791A}" type="parTrans" cxnId="{70A2EDA6-8D0D-456A-B8CD-BBC78BAFC621}">
      <dgm:prSet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032F0179-997F-4460-A613-F1CDD40772C3}">
      <dgm:prSet custScaleX="253621" custRadScaleRad="128628" custRadScaleInc="2830"/>
      <dgm:spPr/>
      <dgm:t>
        <a:bodyPr/>
        <a:lstStyle/>
        <a:p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1C188DDB-0A6A-4AF2-B211-79365D706A28}" type="parTrans" cxnId="{19CA2DE8-37D6-47E8-B32D-9DB68FE1DE73}">
      <dgm:prSet custLinFactNeighborX="2656" custLinFactNeighborY="1515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D6489C5E-9887-4EFB-836C-BD39B8654560}" type="sibTrans" cxnId="{19CA2DE8-37D6-47E8-B32D-9DB68FE1DE73}">
      <dgm:prSet/>
      <dgm:spPr/>
      <dgm:t>
        <a:bodyPr/>
        <a:lstStyle/>
        <a:p>
          <a:endParaRPr lang="ru-RU"/>
        </a:p>
      </dgm:t>
    </dgm:pt>
    <dgm:pt modelId="{8FABA16E-755F-430F-9F19-2A921E8E5BF4}">
      <dgm:prSet custScaleX="253621" custRadScaleRad="128628" custRadScaleInc="2830"/>
      <dgm:spPr/>
      <dgm:t>
        <a:bodyPr/>
        <a:lstStyle/>
        <a:p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68118BB-C6D1-48BB-BD21-593A7EDB6229}" type="parTrans" cxnId="{1AE48795-989F-46DB-9191-355DCB63188B}">
      <dgm:prSet custLinFactNeighborX="2656" custLinFactNeighborY="1515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E89AE377-EA7D-4545-9810-99678F7ED6AF}" type="sibTrans" cxnId="{1AE48795-989F-46DB-9191-355DCB63188B}">
      <dgm:prSet/>
      <dgm:spPr/>
      <dgm:t>
        <a:bodyPr/>
        <a:lstStyle/>
        <a:p>
          <a:endParaRPr lang="ru-RU"/>
        </a:p>
      </dgm:t>
    </dgm:pt>
    <dgm:pt modelId="{C06CC452-9412-4589-BD26-DB98BD176E61}">
      <dgm:prSet/>
      <dgm:spPr/>
      <dgm:t>
        <a:bodyPr/>
        <a:lstStyle/>
        <a:p>
          <a:endParaRPr lang="ru-RU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5BA91D7F-A490-4A76-8B78-5316331C7B49}" type="parTrans" cxnId="{DD57DD94-8BC4-45FA-9FBD-73215311ED89}">
      <dgm:prSet/>
      <dgm:spPr/>
      <dgm:t>
        <a:bodyPr/>
        <a:lstStyle/>
        <a:p>
          <a:endParaRPr lang="ru-RU"/>
        </a:p>
      </dgm:t>
    </dgm:pt>
    <dgm:pt modelId="{D9971391-5CB1-4772-9363-87A3B35BB309}" type="sibTrans" cxnId="{DD57DD94-8BC4-45FA-9FBD-73215311ED89}">
      <dgm:prSet/>
      <dgm:spPr/>
      <dgm:t>
        <a:bodyPr/>
        <a:lstStyle/>
        <a:p>
          <a:endParaRPr lang="ru-RU"/>
        </a:p>
      </dgm:t>
    </dgm:pt>
    <dgm:pt modelId="{3AEBDD39-5166-4BFE-80C0-37E44D9AFDDF}">
      <dgm:prSet/>
      <dgm:spPr/>
      <dgm:t>
        <a:bodyPr/>
        <a:lstStyle/>
        <a:p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4B57EE3-905E-4B68-AE72-E18BA37CF4BD}" type="parTrans" cxnId="{BCE365C7-6D96-4FBE-8992-93135DB56404}">
      <dgm:prSet/>
      <dgm:spPr/>
      <dgm:t>
        <a:bodyPr/>
        <a:lstStyle/>
        <a:p>
          <a:endParaRPr lang="ru-RU"/>
        </a:p>
      </dgm:t>
    </dgm:pt>
    <dgm:pt modelId="{EBBF2EA0-7CBE-435C-9B1D-FF332E2B4833}" type="sibTrans" cxnId="{BCE365C7-6D96-4FBE-8992-93135DB56404}">
      <dgm:prSet/>
      <dgm:spPr/>
      <dgm:t>
        <a:bodyPr/>
        <a:lstStyle/>
        <a:p>
          <a:endParaRPr lang="ru-RU"/>
        </a:p>
      </dgm:t>
    </dgm:pt>
    <dgm:pt modelId="{4E273958-A0CB-4E06-A0A7-D9646B2984E1}">
      <dgm:prSet custScaleX="253621" custRadScaleRad="128628" custRadScaleInc="2830"/>
      <dgm:spPr/>
      <dgm:t>
        <a:bodyPr/>
        <a:lstStyle/>
        <a:p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E0FAE746-E423-4385-B05E-7491D5E2A17C}" type="parTrans" cxnId="{EAA4E987-4702-418A-AC45-293B000D2D8D}">
      <dgm:prSet custLinFactNeighborX="2656" custLinFactNeighborY="15151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D57B07C1-D710-4503-9384-CDA0CA51D37E}" type="sibTrans" cxnId="{EAA4E987-4702-418A-AC45-293B000D2D8D}">
      <dgm:prSet/>
      <dgm:spPr/>
      <dgm:t>
        <a:bodyPr/>
        <a:lstStyle/>
        <a:p>
          <a:endParaRPr lang="ru-RU"/>
        </a:p>
      </dgm:t>
    </dgm:pt>
    <dgm:pt modelId="{2BEE0BEC-65DC-4611-8582-188B609FE921}">
      <dgm:prSet custRadScaleRad="108768" custRadScaleInc="-69669"/>
      <dgm:spPr/>
      <dgm:t>
        <a:bodyPr/>
        <a:lstStyle/>
        <a:p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70778427-D633-431C-AF36-D3038363BC58}" type="parTrans" cxnId="{0FFC53DB-95C3-4AA4-946F-0581DF1007F2}">
      <dgm:prSet custAng="3850838" custFlipVert="1" custScaleY="20053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2FBCBAF7-0F89-4B13-A23A-11C1AA241979}" type="sibTrans" cxnId="{0FFC53DB-95C3-4AA4-946F-0581DF1007F2}">
      <dgm:prSet/>
      <dgm:spPr/>
      <dgm:t>
        <a:bodyPr/>
        <a:lstStyle/>
        <a:p>
          <a:endParaRPr lang="ru-RU"/>
        </a:p>
      </dgm:t>
    </dgm:pt>
    <dgm:pt modelId="{82A6D839-74D9-440B-B339-007363741688}">
      <dgm:prSet custRadScaleRad="108768" custRadScaleInc="-69669"/>
      <dgm:spPr/>
      <dgm:t>
        <a:bodyPr/>
        <a:lstStyle/>
        <a:p>
          <a:endParaRPr lang="ru-RU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41DE70C-D12E-445B-B60E-4B26AB92BFF1}" type="parTrans" cxnId="{3F307B78-F294-4C04-833B-A345DDEEB658}">
      <dgm:prSet custAng="3850838" custFlipVert="1" custScaleY="20053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ru-RU"/>
        </a:p>
      </dgm:t>
    </dgm:pt>
    <dgm:pt modelId="{0C636FD3-144A-450E-B8FC-78187EBF18A2}" type="sibTrans" cxnId="{3F307B78-F294-4C04-833B-A345DDEEB658}">
      <dgm:prSet/>
      <dgm:spPr/>
      <dgm:t>
        <a:bodyPr/>
        <a:lstStyle/>
        <a:p>
          <a:endParaRPr lang="ru-RU"/>
        </a:p>
      </dgm:t>
    </dgm:pt>
    <dgm:pt modelId="{CA5FB64F-0A11-46DD-AF50-621CC51CF64F}">
      <dgm:prSet phldrT="[Текст]" custScaleX="76983" custScaleY="54827" custLinFactNeighborX="549" custLinFactNeighborY="-53583"/>
      <dgm:spPr/>
      <dgm:t>
        <a:bodyPr/>
        <a:lstStyle/>
        <a:p>
          <a:endParaRPr lang="ru-RU" dirty="0"/>
        </a:p>
      </dgm:t>
    </dgm:pt>
    <dgm:pt modelId="{450FAAC3-2AAD-45B7-B41C-67B4E53DE8A2}" type="parTrans" cxnId="{7D38CC79-8B49-4195-89E9-927B18DABCAE}">
      <dgm:prSet/>
      <dgm:spPr/>
      <dgm:t>
        <a:bodyPr/>
        <a:lstStyle/>
        <a:p>
          <a:endParaRPr lang="ru-RU"/>
        </a:p>
      </dgm:t>
    </dgm:pt>
    <dgm:pt modelId="{7F263604-F0ED-40CF-AD3E-8C52824451B4}" type="sibTrans" cxnId="{7D38CC79-8B49-4195-89E9-927B18DABCAE}">
      <dgm:prSet/>
      <dgm:spPr/>
      <dgm:t>
        <a:bodyPr/>
        <a:lstStyle/>
        <a:p>
          <a:endParaRPr lang="ru-RU"/>
        </a:p>
      </dgm:t>
    </dgm:pt>
    <dgm:pt modelId="{7F2A6CD1-DF16-411E-818D-707C1530ED39}" type="pres">
      <dgm:prSet presAssocID="{FC787202-DECE-4E86-B1DE-9F357286B36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E6375C-2A81-4E64-B649-2BE1CFCC43D1}" type="pres">
      <dgm:prSet presAssocID="{707AADEC-E3C8-40B9-9AD6-4352483B30ED}" presName="centerShape" presStyleLbl="node0" presStyleIdx="0" presStyleCnt="1" custScaleX="132161" custScaleY="54827" custLinFactNeighborX="549" custLinFactNeighborY="-53583"/>
      <dgm:spPr/>
      <dgm:t>
        <a:bodyPr/>
        <a:lstStyle/>
        <a:p>
          <a:endParaRPr lang="ru-RU"/>
        </a:p>
      </dgm:t>
    </dgm:pt>
    <dgm:pt modelId="{7CD4CDF5-F701-46BB-98EA-978D913835F1}" type="pres">
      <dgm:prSet presAssocID="{EB6E6147-086D-47C6-98A3-18A897C1791A}" presName="parTrans" presStyleLbl="bgSibTrans2D1" presStyleIdx="0" presStyleCnt="4" custScaleY="20675" custLinFactNeighborX="5448" custLinFactNeighborY="-7318"/>
      <dgm:spPr/>
      <dgm:t>
        <a:bodyPr/>
        <a:lstStyle/>
        <a:p>
          <a:endParaRPr lang="ru-RU"/>
        </a:p>
      </dgm:t>
    </dgm:pt>
    <dgm:pt modelId="{0976A811-134B-461A-AF56-4F848CA76223}" type="pres">
      <dgm:prSet presAssocID="{F92DD4C0-E7ED-4827-9850-AA0DA7379A78}" presName="node" presStyleLbl="node1" presStyleIdx="0" presStyleCnt="4" custScaleX="155004" custScaleY="94495" custRadScaleRad="165205" custRadScaleInc="50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D8A99A-F550-41FF-9694-3D1E1F59961C}" type="pres">
      <dgm:prSet presAssocID="{B98681F2-9AE7-41E0-8ECC-D489E052E329}" presName="parTrans" presStyleLbl="bgSibTrans2D1" presStyleIdx="1" presStyleCnt="4" custAng="2632646" custFlipVert="1" custScaleY="20053" custLinFactNeighborX="-6132" custLinFactNeighborY="9302"/>
      <dgm:spPr/>
      <dgm:t>
        <a:bodyPr/>
        <a:lstStyle/>
        <a:p>
          <a:endParaRPr lang="ru-RU"/>
        </a:p>
      </dgm:t>
    </dgm:pt>
    <dgm:pt modelId="{81E66004-2CF4-4615-BCA2-6B131B799F9F}" type="pres">
      <dgm:prSet presAssocID="{1013CC2A-AF7A-4438-AAF4-E895498E355E}" presName="node" presStyleLbl="node1" presStyleIdx="1" presStyleCnt="4" custScaleX="155004" custScaleY="94495" custRadScaleRad="138696" custRadScaleInc="-1008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A4844C-70DF-4BED-8626-BCFD6FC8C262}" type="pres">
      <dgm:prSet presAssocID="{94862C73-5825-4256-9B87-0C5C02D5CA50}" presName="parTrans" presStyleLbl="bgSibTrans2D1" presStyleIdx="2" presStyleCnt="4" custScaleX="112418" custScaleY="21164"/>
      <dgm:spPr/>
      <dgm:t>
        <a:bodyPr/>
        <a:lstStyle/>
        <a:p>
          <a:endParaRPr lang="ru-RU"/>
        </a:p>
      </dgm:t>
    </dgm:pt>
    <dgm:pt modelId="{1048625C-E069-407B-BB03-31C10270D82E}" type="pres">
      <dgm:prSet presAssocID="{8F6C22EC-924C-460F-853A-F2D65DB5C7A8}" presName="node" presStyleLbl="node1" presStyleIdx="2" presStyleCnt="4" custScaleX="155004" custScaleY="94495" custRadScaleRad="156940" custRadScaleInc="552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ACBDF7-BCAF-4C51-BCA0-12FC67BC3E64}" type="pres">
      <dgm:prSet presAssocID="{BF6B3ECC-7DD8-4444-BEB3-0F782FE88777}" presName="parTrans" presStyleLbl="bgSibTrans2D1" presStyleIdx="3" presStyleCnt="4" custScaleY="21216" custLinFactNeighborX="659" custLinFactNeighborY="4845"/>
      <dgm:spPr/>
      <dgm:t>
        <a:bodyPr/>
        <a:lstStyle/>
        <a:p>
          <a:endParaRPr lang="ru-RU"/>
        </a:p>
      </dgm:t>
    </dgm:pt>
    <dgm:pt modelId="{72979F82-B1D9-4052-825A-E8A8BD8EE570}" type="pres">
      <dgm:prSet presAssocID="{D1F4401E-2F37-4E85-9A0B-4752F4D98E09}" presName="node" presStyleLbl="node1" presStyleIdx="3" presStyleCnt="4" custScaleX="155004" custScaleY="94495" custRadScaleRad="128741" custRadScaleInc="-138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AA4E987-4702-418A-AC45-293B000D2D8D}" srcId="{FC787202-DECE-4E86-B1DE-9F357286B36E}" destId="{4E273958-A0CB-4E06-A0A7-D9646B2984E1}" srcOrd="6" destOrd="0" parTransId="{E0FAE746-E423-4385-B05E-7491D5E2A17C}" sibTransId="{D57B07C1-D710-4503-9384-CDA0CA51D37E}"/>
    <dgm:cxn modelId="{83D990C4-0D90-44E6-A012-900EB896FA8D}" type="presOf" srcId="{EB6E6147-086D-47C6-98A3-18A897C1791A}" destId="{7CD4CDF5-F701-46BB-98EA-978D913835F1}" srcOrd="0" destOrd="0" presId="urn:microsoft.com/office/officeart/2005/8/layout/radial4"/>
    <dgm:cxn modelId="{98CF8180-3FDE-46FB-8327-FB4FAC5903A9}" srcId="{707AADEC-E3C8-40B9-9AD6-4352483B30ED}" destId="{D1F4401E-2F37-4E85-9A0B-4752F4D98E09}" srcOrd="3" destOrd="0" parTransId="{BF6B3ECC-7DD8-4444-BEB3-0F782FE88777}" sibTransId="{4CBBB892-C62E-4C71-A660-8F7C26139046}"/>
    <dgm:cxn modelId="{7AAF0E3E-7DA9-40B8-8156-3EE78DF4A213}" srcId="{707AADEC-E3C8-40B9-9AD6-4352483B30ED}" destId="{1013CC2A-AF7A-4438-AAF4-E895498E355E}" srcOrd="1" destOrd="0" parTransId="{B98681F2-9AE7-41E0-8ECC-D489E052E329}" sibTransId="{DC8DECA2-0FC4-4D9E-B177-2DD252D6D26F}"/>
    <dgm:cxn modelId="{63825C97-7B61-421C-9B8E-0B57BC958D5D}" type="presOf" srcId="{BF6B3ECC-7DD8-4444-BEB3-0F782FE88777}" destId="{60ACBDF7-BCAF-4C51-BCA0-12FC67BC3E64}" srcOrd="0" destOrd="0" presId="urn:microsoft.com/office/officeart/2005/8/layout/radial4"/>
    <dgm:cxn modelId="{3F307B78-F294-4C04-833B-A345DDEEB658}" srcId="{FC787202-DECE-4E86-B1DE-9F357286B36E}" destId="{82A6D839-74D9-440B-B339-007363741688}" srcOrd="8" destOrd="0" parTransId="{941DE70C-D12E-445B-B60E-4B26AB92BFF1}" sibTransId="{0C636FD3-144A-450E-B8FC-78187EBF18A2}"/>
    <dgm:cxn modelId="{5433C8F7-99B8-4ECB-9B9F-F127BEB23C87}" srcId="{707AADEC-E3C8-40B9-9AD6-4352483B30ED}" destId="{8F6C22EC-924C-460F-853A-F2D65DB5C7A8}" srcOrd="2" destOrd="0" parTransId="{94862C73-5825-4256-9B87-0C5C02D5CA50}" sibTransId="{075FC699-A82D-4A03-9C5D-54CB15908FD5}"/>
    <dgm:cxn modelId="{D260844D-0621-48AD-8E89-3EDD6197D06A}" srcId="{FC787202-DECE-4E86-B1DE-9F357286B36E}" destId="{6C65DAC8-5A9A-4A1B-8331-3F76E8607643}" srcOrd="1" destOrd="0" parTransId="{C142077C-4365-447B-97C9-2C071A58E1BC}" sibTransId="{6D95BDE6-3BCA-4E06-B8C1-B56D45B9E3EA}"/>
    <dgm:cxn modelId="{3507281A-FDB5-45AD-81A2-883382C194C2}" type="presOf" srcId="{D1F4401E-2F37-4E85-9A0B-4752F4D98E09}" destId="{72979F82-B1D9-4052-825A-E8A8BD8EE570}" srcOrd="0" destOrd="0" presId="urn:microsoft.com/office/officeart/2005/8/layout/radial4"/>
    <dgm:cxn modelId="{DD57DD94-8BC4-45FA-9FBD-73215311ED89}" srcId="{FC787202-DECE-4E86-B1DE-9F357286B36E}" destId="{C06CC452-9412-4589-BD26-DB98BD176E61}" srcOrd="4" destOrd="0" parTransId="{5BA91D7F-A490-4A76-8B78-5316331C7B49}" sibTransId="{D9971391-5CB1-4772-9363-87A3B35BB309}"/>
    <dgm:cxn modelId="{73BE5545-CC05-40CC-8E6D-6038F1B48C22}" srcId="{FC787202-DECE-4E86-B1DE-9F357286B36E}" destId="{707AADEC-E3C8-40B9-9AD6-4352483B30ED}" srcOrd="0" destOrd="0" parTransId="{A8C3F2C9-6DCB-4BEF-AD1A-EE3482DB4FF9}" sibTransId="{ED19AD01-E844-4B86-BF3D-A4BFAC37256C}"/>
    <dgm:cxn modelId="{33D4ECA4-88CE-4406-BD6D-D850BEEB89B1}" type="presOf" srcId="{FC787202-DECE-4E86-B1DE-9F357286B36E}" destId="{7F2A6CD1-DF16-411E-818D-707C1530ED39}" srcOrd="0" destOrd="0" presId="urn:microsoft.com/office/officeart/2005/8/layout/radial4"/>
    <dgm:cxn modelId="{E607AF74-BF31-46B9-BD3A-86CF50024A0B}" type="presOf" srcId="{94862C73-5825-4256-9B87-0C5C02D5CA50}" destId="{47A4844C-70DF-4BED-8626-BCFD6FC8C262}" srcOrd="0" destOrd="0" presId="urn:microsoft.com/office/officeart/2005/8/layout/radial4"/>
    <dgm:cxn modelId="{19CA2DE8-37D6-47E8-B32D-9DB68FE1DE73}" srcId="{FC787202-DECE-4E86-B1DE-9F357286B36E}" destId="{032F0179-997F-4460-A613-F1CDD40772C3}" srcOrd="2" destOrd="0" parTransId="{1C188DDB-0A6A-4AF2-B211-79365D706A28}" sibTransId="{D6489C5E-9887-4EFB-836C-BD39B8654560}"/>
    <dgm:cxn modelId="{54CDF724-678A-4097-9FF7-DC74F2892AF1}" type="presOf" srcId="{1013CC2A-AF7A-4438-AAF4-E895498E355E}" destId="{81E66004-2CF4-4615-BCA2-6B131B799F9F}" srcOrd="0" destOrd="0" presId="urn:microsoft.com/office/officeart/2005/8/layout/radial4"/>
    <dgm:cxn modelId="{BCE365C7-6D96-4FBE-8992-93135DB56404}" srcId="{FC787202-DECE-4E86-B1DE-9F357286B36E}" destId="{3AEBDD39-5166-4BFE-80C0-37E44D9AFDDF}" srcOrd="5" destOrd="0" parTransId="{E4B57EE3-905E-4B68-AE72-E18BA37CF4BD}" sibTransId="{EBBF2EA0-7CBE-435C-9B1D-FF332E2B4833}"/>
    <dgm:cxn modelId="{40A7CF32-088B-45AB-846A-026E5D6CC87A}" type="presOf" srcId="{F92DD4C0-E7ED-4827-9850-AA0DA7379A78}" destId="{0976A811-134B-461A-AF56-4F848CA76223}" srcOrd="0" destOrd="0" presId="urn:microsoft.com/office/officeart/2005/8/layout/radial4"/>
    <dgm:cxn modelId="{1AE48795-989F-46DB-9191-355DCB63188B}" srcId="{FC787202-DECE-4E86-B1DE-9F357286B36E}" destId="{8FABA16E-755F-430F-9F19-2A921E8E5BF4}" srcOrd="3" destOrd="0" parTransId="{068118BB-C6D1-48BB-BD21-593A7EDB6229}" sibTransId="{E89AE377-EA7D-4545-9810-99678F7ED6AF}"/>
    <dgm:cxn modelId="{4FFBA667-64B6-4537-85F8-EB208954A5C0}" type="presOf" srcId="{B98681F2-9AE7-41E0-8ECC-D489E052E329}" destId="{15D8A99A-F550-41FF-9694-3D1E1F59961C}" srcOrd="0" destOrd="0" presId="urn:microsoft.com/office/officeart/2005/8/layout/radial4"/>
    <dgm:cxn modelId="{151E507B-CB10-45DE-BACC-C1EAC69637EC}" type="presOf" srcId="{707AADEC-E3C8-40B9-9AD6-4352483B30ED}" destId="{0AE6375C-2A81-4E64-B649-2BE1CFCC43D1}" srcOrd="0" destOrd="0" presId="urn:microsoft.com/office/officeart/2005/8/layout/radial4"/>
    <dgm:cxn modelId="{CED68C68-EDFA-48A5-9F5A-B5F5C34C235A}" type="presOf" srcId="{8F6C22EC-924C-460F-853A-F2D65DB5C7A8}" destId="{1048625C-E069-407B-BB03-31C10270D82E}" srcOrd="0" destOrd="0" presId="urn:microsoft.com/office/officeart/2005/8/layout/radial4"/>
    <dgm:cxn modelId="{0FFC53DB-95C3-4AA4-946F-0581DF1007F2}" srcId="{FC787202-DECE-4E86-B1DE-9F357286B36E}" destId="{2BEE0BEC-65DC-4611-8582-188B609FE921}" srcOrd="7" destOrd="0" parTransId="{70778427-D633-431C-AF36-D3038363BC58}" sibTransId="{2FBCBAF7-0F89-4B13-A23A-11C1AA241979}"/>
    <dgm:cxn modelId="{7D38CC79-8B49-4195-89E9-927B18DABCAE}" srcId="{FC787202-DECE-4E86-B1DE-9F357286B36E}" destId="{CA5FB64F-0A11-46DD-AF50-621CC51CF64F}" srcOrd="9" destOrd="0" parTransId="{450FAAC3-2AAD-45B7-B41C-67B4E53DE8A2}" sibTransId="{7F263604-F0ED-40CF-AD3E-8C52824451B4}"/>
    <dgm:cxn modelId="{70A2EDA6-8D0D-456A-B8CD-BBC78BAFC621}" srcId="{707AADEC-E3C8-40B9-9AD6-4352483B30ED}" destId="{F92DD4C0-E7ED-4827-9850-AA0DA7379A78}" srcOrd="0" destOrd="0" parTransId="{EB6E6147-086D-47C6-98A3-18A897C1791A}" sibTransId="{11CABF9E-EB7B-4BD3-88E9-5E8B9B488C9F}"/>
    <dgm:cxn modelId="{BC8E8476-8558-4743-8414-7EF119374B95}" type="presParOf" srcId="{7F2A6CD1-DF16-411E-818D-707C1530ED39}" destId="{0AE6375C-2A81-4E64-B649-2BE1CFCC43D1}" srcOrd="0" destOrd="0" presId="urn:microsoft.com/office/officeart/2005/8/layout/radial4"/>
    <dgm:cxn modelId="{A9BAB379-509A-42E0-8300-23E584DA2A3D}" type="presParOf" srcId="{7F2A6CD1-DF16-411E-818D-707C1530ED39}" destId="{7CD4CDF5-F701-46BB-98EA-978D913835F1}" srcOrd="1" destOrd="0" presId="urn:microsoft.com/office/officeart/2005/8/layout/radial4"/>
    <dgm:cxn modelId="{4F2F0FBB-CB9E-40EB-B800-2C57BF584C66}" type="presParOf" srcId="{7F2A6CD1-DF16-411E-818D-707C1530ED39}" destId="{0976A811-134B-461A-AF56-4F848CA76223}" srcOrd="2" destOrd="0" presId="urn:microsoft.com/office/officeart/2005/8/layout/radial4"/>
    <dgm:cxn modelId="{864DFC5E-369B-4C98-AB65-C1BEA6261365}" type="presParOf" srcId="{7F2A6CD1-DF16-411E-818D-707C1530ED39}" destId="{15D8A99A-F550-41FF-9694-3D1E1F59961C}" srcOrd="3" destOrd="0" presId="urn:microsoft.com/office/officeart/2005/8/layout/radial4"/>
    <dgm:cxn modelId="{BD75EC5D-E4F6-41F8-898D-105B7D89BE02}" type="presParOf" srcId="{7F2A6CD1-DF16-411E-818D-707C1530ED39}" destId="{81E66004-2CF4-4615-BCA2-6B131B799F9F}" srcOrd="4" destOrd="0" presId="urn:microsoft.com/office/officeart/2005/8/layout/radial4"/>
    <dgm:cxn modelId="{F02F1C1E-4B23-48B9-B153-ACC30C03093D}" type="presParOf" srcId="{7F2A6CD1-DF16-411E-818D-707C1530ED39}" destId="{47A4844C-70DF-4BED-8626-BCFD6FC8C262}" srcOrd="5" destOrd="0" presId="urn:microsoft.com/office/officeart/2005/8/layout/radial4"/>
    <dgm:cxn modelId="{A17E04DF-8451-4F1A-B1CE-EE6F0B1EAD9A}" type="presParOf" srcId="{7F2A6CD1-DF16-411E-818D-707C1530ED39}" destId="{1048625C-E069-407B-BB03-31C10270D82E}" srcOrd="6" destOrd="0" presId="urn:microsoft.com/office/officeart/2005/8/layout/radial4"/>
    <dgm:cxn modelId="{1981F63E-F50B-43C6-8498-D621407C3372}" type="presParOf" srcId="{7F2A6CD1-DF16-411E-818D-707C1530ED39}" destId="{60ACBDF7-BCAF-4C51-BCA0-12FC67BC3E64}" srcOrd="7" destOrd="0" presId="urn:microsoft.com/office/officeart/2005/8/layout/radial4"/>
    <dgm:cxn modelId="{74A4214C-5594-4899-890A-9B02F4A0B69B}" type="presParOf" srcId="{7F2A6CD1-DF16-411E-818D-707C1530ED39}" destId="{72979F82-B1D9-4052-825A-E8A8BD8EE570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CCDFFD0-C83B-4FA2-8FBC-BE56907A1BDA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FCA152E-F077-408F-8E31-AFF9B5EDA52D}">
      <dgm:prSet phldrT="[Текст]" custT="1"/>
      <dgm:spPr>
        <a:solidFill>
          <a:srgbClr val="79DCFF"/>
        </a:solidFill>
        <a:ln w="28575">
          <a:solidFill>
            <a:srgbClr val="00B050"/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Проблемы одноканального финансирования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D389DF6-88AC-4526-9DC6-9E3FE08D9A8A}" type="parTrans" cxnId="{E3B4490E-B896-4228-924B-B5DC6EFB724D}">
      <dgm:prSet/>
      <dgm:spPr/>
      <dgm:t>
        <a:bodyPr/>
        <a:lstStyle/>
        <a:p>
          <a:endParaRPr lang="ru-RU"/>
        </a:p>
      </dgm:t>
    </dgm:pt>
    <dgm:pt modelId="{5B5440F8-E856-4E20-AB6D-D18B91E013CF}" type="sibTrans" cxnId="{E3B4490E-B896-4228-924B-B5DC6EFB724D}">
      <dgm:prSet/>
      <dgm:spPr/>
      <dgm:t>
        <a:bodyPr/>
        <a:lstStyle/>
        <a:p>
          <a:endParaRPr lang="ru-RU"/>
        </a:p>
      </dgm:t>
    </dgm:pt>
    <dgm:pt modelId="{C709E1D6-556E-48AA-BB56-D0C93F30CAF3}">
      <dgm:prSet phldrT="[Текст]" custT="1"/>
      <dgm:spPr>
        <a:solidFill>
          <a:srgbClr val="CCFF99"/>
        </a:solidFill>
        <a:ln w="28575">
          <a:solidFill>
            <a:srgbClr val="00B050"/>
          </a:solidFill>
        </a:ln>
      </dgm:spPr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невозможность учесть даже в групповых тарифах многообразие инфраструктуры учреждений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C8291DF-D359-4A33-8171-D8BA468B3EE3}" type="parTrans" cxnId="{78FB10DB-974D-45BB-B163-22797ED553A4}">
      <dgm:prSet/>
      <dgm:spPr/>
      <dgm:t>
        <a:bodyPr/>
        <a:lstStyle/>
        <a:p>
          <a:endParaRPr lang="ru-RU"/>
        </a:p>
      </dgm:t>
    </dgm:pt>
    <dgm:pt modelId="{1CCA6247-8B3A-41F6-896F-CBD36AB70E37}" type="sibTrans" cxnId="{78FB10DB-974D-45BB-B163-22797ED553A4}">
      <dgm:prSet/>
      <dgm:spPr/>
      <dgm:t>
        <a:bodyPr/>
        <a:lstStyle/>
        <a:p>
          <a:endParaRPr lang="ru-RU"/>
        </a:p>
      </dgm:t>
    </dgm:pt>
    <dgm:pt modelId="{43E7768C-5317-4537-B1ED-899D0E919F93}">
      <dgm:prSet phldrT="[Текст]" custT="1"/>
      <dgm:spPr>
        <a:solidFill>
          <a:srgbClr val="CCFF99"/>
        </a:solidFill>
        <a:ln w="28575">
          <a:solidFill>
            <a:srgbClr val="00B050"/>
          </a:solidFill>
        </a:ln>
      </dgm:spPr>
      <dgm:t>
        <a:bodyPr/>
        <a:lstStyle/>
        <a:p>
          <a:r>
            <a:rPr lang="ru-RU" sz="13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недозарабатывание</a:t>
          </a:r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финансовых средств, необходимых медицинской организации по причине невыполнения плановых объемов медицинской помощи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B1F87985-A468-4EC9-8DA3-91F4DA1D27D2}" type="parTrans" cxnId="{542AA1E1-021A-4BC8-BFE1-AEF852E2DBD9}">
      <dgm:prSet/>
      <dgm:spPr/>
      <dgm:t>
        <a:bodyPr/>
        <a:lstStyle/>
        <a:p>
          <a:endParaRPr lang="ru-RU"/>
        </a:p>
      </dgm:t>
    </dgm:pt>
    <dgm:pt modelId="{5D880110-528A-46A4-85B6-8646B4118C0E}" type="sibTrans" cxnId="{542AA1E1-021A-4BC8-BFE1-AEF852E2DBD9}">
      <dgm:prSet/>
      <dgm:spPr/>
      <dgm:t>
        <a:bodyPr/>
        <a:lstStyle/>
        <a:p>
          <a:endParaRPr lang="ru-RU"/>
        </a:p>
      </dgm:t>
    </dgm:pt>
    <dgm:pt modelId="{DB92576F-FCDA-4E62-812C-705F93625BB8}">
      <dgm:prSet phldrT="[Текст]" custT="1"/>
      <dgm:spPr>
        <a:solidFill>
          <a:srgbClr val="79DCFF"/>
        </a:solidFill>
        <a:ln w="28575">
          <a:solidFill>
            <a:srgbClr val="00B050"/>
          </a:solidFill>
        </a:ln>
      </dgm:spPr>
      <dgm:t>
        <a:bodyPr/>
        <a:lstStyle/>
        <a:p>
          <a:r>
            <a:rPr lang="ru-RU" sz="20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Пути решения</a:t>
          </a:r>
          <a:endParaRPr lang="ru-RU" sz="2000" b="1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EF73A8E-95EC-420D-8910-18A694355333}" type="parTrans" cxnId="{EF524684-3B99-451F-8046-D5AD846454A1}">
      <dgm:prSet/>
      <dgm:spPr/>
      <dgm:t>
        <a:bodyPr/>
        <a:lstStyle/>
        <a:p>
          <a:endParaRPr lang="ru-RU"/>
        </a:p>
      </dgm:t>
    </dgm:pt>
    <dgm:pt modelId="{0D212C1D-0617-4BB5-B8D9-35585BE6383F}" type="sibTrans" cxnId="{EF524684-3B99-451F-8046-D5AD846454A1}">
      <dgm:prSet/>
      <dgm:spPr/>
      <dgm:t>
        <a:bodyPr/>
        <a:lstStyle/>
        <a:p>
          <a:endParaRPr lang="ru-RU"/>
        </a:p>
      </dgm:t>
    </dgm:pt>
    <dgm:pt modelId="{3564F4B7-3BE2-454E-BA62-D4310E4070F5}">
      <dgm:prSet phldrT="[Текст]" custT="1"/>
      <dgm:spPr>
        <a:solidFill>
          <a:srgbClr val="CCFF99"/>
        </a:solidFill>
        <a:ln w="28575">
          <a:solidFill>
            <a:srgbClr val="00B050"/>
          </a:solidFill>
        </a:ln>
      </dgm:spPr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обучение руководителей учреждений финансово-экономическим знаниям и навыкам принятия управленческих решений в условиях ограниченности ресурсов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5D056575-47E0-431B-A9F7-1F18EF2F20E5}" type="parTrans" cxnId="{2E5CE3B7-087B-445D-9ABB-12E0C05226A8}">
      <dgm:prSet/>
      <dgm:spPr/>
      <dgm:t>
        <a:bodyPr/>
        <a:lstStyle/>
        <a:p>
          <a:endParaRPr lang="ru-RU"/>
        </a:p>
      </dgm:t>
    </dgm:pt>
    <dgm:pt modelId="{C245E7D7-85CA-424C-83D0-6466689B8A18}" type="sibTrans" cxnId="{2E5CE3B7-087B-445D-9ABB-12E0C05226A8}">
      <dgm:prSet/>
      <dgm:spPr/>
      <dgm:t>
        <a:bodyPr/>
        <a:lstStyle/>
        <a:p>
          <a:endParaRPr lang="ru-RU"/>
        </a:p>
      </dgm:t>
    </dgm:pt>
    <dgm:pt modelId="{E8BA5549-C548-4614-B4F8-565D544AF58F}">
      <dgm:prSet phldrT="[Текст]" custT="1"/>
      <dgm:spPr>
        <a:solidFill>
          <a:srgbClr val="CCFF99"/>
        </a:solidFill>
        <a:ln w="28575">
          <a:solidFill>
            <a:srgbClr val="00B050"/>
          </a:solidFill>
        </a:ln>
      </dgm:spPr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активизация работы по повышению эффективности работы и использованию ресурсов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E45C6066-56B9-4A8F-8843-6A497D9EA91A}" type="parTrans" cxnId="{C1AD16CB-2139-40D5-8D10-D716A294A5E0}">
      <dgm:prSet/>
      <dgm:spPr/>
      <dgm:t>
        <a:bodyPr/>
        <a:lstStyle/>
        <a:p>
          <a:endParaRPr lang="ru-RU"/>
        </a:p>
      </dgm:t>
    </dgm:pt>
    <dgm:pt modelId="{13A7AD45-6BF9-4100-94A6-31D7D19AB1E8}" type="sibTrans" cxnId="{C1AD16CB-2139-40D5-8D10-D716A294A5E0}">
      <dgm:prSet/>
      <dgm:spPr/>
      <dgm:t>
        <a:bodyPr/>
        <a:lstStyle/>
        <a:p>
          <a:endParaRPr lang="ru-RU"/>
        </a:p>
      </dgm:t>
    </dgm:pt>
    <dgm:pt modelId="{318E9FBF-046B-40AB-AB62-1C4D98D93432}">
      <dgm:prSet custT="1"/>
      <dgm:spPr>
        <a:solidFill>
          <a:srgbClr val="CCFF99"/>
        </a:solidFill>
        <a:ln w="28575">
          <a:solidFill>
            <a:srgbClr val="00B050"/>
          </a:solidFill>
        </a:ln>
      </dgm:spPr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неравномерное финансовое положение медицинских учреждений и </a:t>
          </a:r>
          <a:r>
            <a:rPr lang="ru-RU" sz="1300" u="sng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различные стартовые условия перехода </a:t>
          </a:r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 одноканальное финансирование, в том числе наличие кредиторской задолженности как по содержанию </a:t>
          </a:r>
          <a:r>
            <a:rPr lang="ru-RU" sz="1300" dirty="0" err="1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ОМС-технологий</a:t>
          </a:r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 за счет средств бюджета, так и по ОМС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06979A41-D22F-4978-9C3D-BAF0AE7BFDFB}" type="parTrans" cxnId="{7FDB2EC5-93B0-4922-B8DC-5F575E9AE6C1}">
      <dgm:prSet/>
      <dgm:spPr/>
      <dgm:t>
        <a:bodyPr/>
        <a:lstStyle/>
        <a:p>
          <a:endParaRPr lang="ru-RU"/>
        </a:p>
      </dgm:t>
    </dgm:pt>
    <dgm:pt modelId="{85162F66-5237-4833-981D-B10D34F3E088}" type="sibTrans" cxnId="{7FDB2EC5-93B0-4922-B8DC-5F575E9AE6C1}">
      <dgm:prSet/>
      <dgm:spPr/>
      <dgm:t>
        <a:bodyPr/>
        <a:lstStyle/>
        <a:p>
          <a:endParaRPr lang="ru-RU"/>
        </a:p>
      </dgm:t>
    </dgm:pt>
    <dgm:pt modelId="{59C92201-4821-4FB2-AB93-1678396EAB7F}">
      <dgm:prSet phldrT="[Текст]" custT="1"/>
      <dgm:spPr>
        <a:solidFill>
          <a:srgbClr val="CCFF99"/>
        </a:solidFill>
        <a:ln w="28575">
          <a:solidFill>
            <a:srgbClr val="00B050"/>
          </a:solidFill>
        </a:ln>
      </dgm:spPr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отсутствие практических навыков у администрации учреждений по управлению финансово-экономическим состоянием учреждений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F77E42E-F79A-4242-B5DF-74DB72173CA3}" type="parTrans" cxnId="{AB6CDBC9-393C-40AA-B695-BE17AF3CAF95}">
      <dgm:prSet/>
      <dgm:spPr/>
      <dgm:t>
        <a:bodyPr/>
        <a:lstStyle/>
        <a:p>
          <a:endParaRPr lang="ru-RU"/>
        </a:p>
      </dgm:t>
    </dgm:pt>
    <dgm:pt modelId="{161B5F93-2653-4007-A011-B7A0BDC4C029}" type="sibTrans" cxnId="{AB6CDBC9-393C-40AA-B695-BE17AF3CAF95}">
      <dgm:prSet/>
      <dgm:spPr/>
      <dgm:t>
        <a:bodyPr/>
        <a:lstStyle/>
        <a:p>
          <a:endParaRPr lang="ru-RU"/>
        </a:p>
      </dgm:t>
    </dgm:pt>
    <dgm:pt modelId="{2FB391FB-C9AE-46AC-A65B-F52A14DF521C}">
      <dgm:prSet phldrT="[Текст]" custT="1"/>
      <dgm:spPr>
        <a:solidFill>
          <a:srgbClr val="CCFF99"/>
        </a:solidFill>
        <a:ln w="28575">
          <a:solidFill>
            <a:srgbClr val="00B050"/>
          </a:solidFill>
        </a:ln>
      </dgm:spPr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наличие обширных зон неэффективного использования ресурсов в учреждениях (штаты, укомплектованность, коммунальные услуги, транспортные услуги, услуги по содержанию учреждений и другие)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19BFC03E-B4F7-4809-9FC0-7C225644AFD1}" type="parTrans" cxnId="{2C488617-E1EB-4661-AB71-B01EF53F930E}">
      <dgm:prSet/>
      <dgm:spPr>
        <a:ln w="57150">
          <a:solidFill>
            <a:srgbClr val="0070C0"/>
          </a:solidFill>
        </a:ln>
      </dgm:spPr>
      <dgm:t>
        <a:bodyPr/>
        <a:lstStyle/>
        <a:p>
          <a:endParaRPr lang="ru-RU"/>
        </a:p>
      </dgm:t>
    </dgm:pt>
    <dgm:pt modelId="{8CAF7B94-1AAB-450B-BF40-3CF83F30BF10}" type="sibTrans" cxnId="{2C488617-E1EB-4661-AB71-B01EF53F930E}">
      <dgm:prSet/>
      <dgm:spPr/>
      <dgm:t>
        <a:bodyPr/>
        <a:lstStyle/>
        <a:p>
          <a:endParaRPr lang="ru-RU"/>
        </a:p>
      </dgm:t>
    </dgm:pt>
    <dgm:pt modelId="{84CE6537-0966-4EE1-B774-E3789EBB3F4E}">
      <dgm:prSet phldrT="[Текст]" custT="1"/>
      <dgm:spPr>
        <a:solidFill>
          <a:srgbClr val="CCFF99"/>
        </a:solidFill>
        <a:ln w="28575">
          <a:solidFill>
            <a:srgbClr val="00B050"/>
          </a:solidFill>
        </a:ln>
      </dgm:spPr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осуществление планирования объемов медицинской помощи, оказываемой в ОМС и проведение финансовой оценки этих объемов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FDEBE7A-67AB-4AA5-9402-CB5D5F2FE71D}" type="parTrans" cxnId="{B0D14E0E-1509-417C-ABC3-B188C78F7C33}">
      <dgm:prSet/>
      <dgm:spPr/>
      <dgm:t>
        <a:bodyPr/>
        <a:lstStyle/>
        <a:p>
          <a:endParaRPr lang="ru-RU"/>
        </a:p>
      </dgm:t>
    </dgm:pt>
    <dgm:pt modelId="{A5659DFC-FFFA-4C97-8866-EF4099CBEB11}" type="sibTrans" cxnId="{B0D14E0E-1509-417C-ABC3-B188C78F7C33}">
      <dgm:prSet/>
      <dgm:spPr/>
      <dgm:t>
        <a:bodyPr/>
        <a:lstStyle/>
        <a:p>
          <a:endParaRPr lang="ru-RU"/>
        </a:p>
      </dgm:t>
    </dgm:pt>
    <dgm:pt modelId="{7FF3D155-1353-4EF7-A572-E670EF442140}">
      <dgm:prSet phldrT="[Текст]" custT="1"/>
      <dgm:spPr>
        <a:solidFill>
          <a:srgbClr val="CCFF99"/>
        </a:solidFill>
        <a:ln w="28575">
          <a:solidFill>
            <a:srgbClr val="00B050"/>
          </a:solidFill>
        </a:ln>
      </dgm:spPr>
      <dgm:t>
        <a:bodyPr/>
        <a:lstStyle/>
        <a:p>
          <a:r>
            <a:rPr lang="ru-RU" sz="13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rPr>
            <a:t>проведение мониторинга выполнения объемов медицинской помощи и финансовых ресурсов, решение вопросов корректировки плановых показателей</a:t>
          </a:r>
          <a:endParaRPr lang="ru-RU" sz="1300" dirty="0">
            <a:solidFill>
              <a:schemeClr val="tx1"/>
            </a:solidFill>
            <a:latin typeface="Times New Roman" pitchFamily="18" charset="0"/>
            <a:cs typeface="Times New Roman" pitchFamily="18" charset="0"/>
          </a:endParaRPr>
        </a:p>
      </dgm:t>
    </dgm:pt>
    <dgm:pt modelId="{A8AA9C32-44B8-415C-B2F3-8D18BB66FE70}" type="parTrans" cxnId="{66583BDD-839C-4FB2-A09F-E63BABA14DFA}">
      <dgm:prSet/>
      <dgm:spPr>
        <a:ln w="57150">
          <a:solidFill>
            <a:srgbClr val="0070C0"/>
          </a:solidFill>
        </a:ln>
      </dgm:spPr>
      <dgm:t>
        <a:bodyPr/>
        <a:lstStyle/>
        <a:p>
          <a:endParaRPr lang="ru-RU"/>
        </a:p>
      </dgm:t>
    </dgm:pt>
    <dgm:pt modelId="{30682EC0-7667-4AAF-B99B-6D464F9BDDA3}" type="sibTrans" cxnId="{66583BDD-839C-4FB2-A09F-E63BABA14DFA}">
      <dgm:prSet/>
      <dgm:spPr/>
      <dgm:t>
        <a:bodyPr/>
        <a:lstStyle/>
        <a:p>
          <a:endParaRPr lang="ru-RU"/>
        </a:p>
      </dgm:t>
    </dgm:pt>
    <dgm:pt modelId="{0E125BDF-F190-490F-9D93-550F90A7FA5F}" type="pres">
      <dgm:prSet presAssocID="{0CCDFFD0-C83B-4FA2-8FBC-BE56907A1BDA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827589B-240A-439C-8450-9640257D68C6}" type="pres">
      <dgm:prSet presAssocID="{EFCA152E-F077-408F-8E31-AFF9B5EDA52D}" presName="root" presStyleCnt="0"/>
      <dgm:spPr/>
    </dgm:pt>
    <dgm:pt modelId="{8661C82E-C981-4A35-86E4-9688CF3E07EB}" type="pres">
      <dgm:prSet presAssocID="{EFCA152E-F077-408F-8E31-AFF9B5EDA52D}" presName="rootComposite" presStyleCnt="0"/>
      <dgm:spPr/>
    </dgm:pt>
    <dgm:pt modelId="{2E7057CF-82B9-43C1-8277-63309680340F}" type="pres">
      <dgm:prSet presAssocID="{EFCA152E-F077-408F-8E31-AFF9B5EDA52D}" presName="rootText" presStyleLbl="node1" presStyleIdx="0" presStyleCnt="2" custScaleX="226648" custScaleY="131233" custLinFactY="-92710" custLinFactNeighborX="-10360" custLinFactNeighborY="-100000"/>
      <dgm:spPr/>
      <dgm:t>
        <a:bodyPr/>
        <a:lstStyle/>
        <a:p>
          <a:endParaRPr lang="ru-RU"/>
        </a:p>
      </dgm:t>
    </dgm:pt>
    <dgm:pt modelId="{D20BD54F-84B0-4D2C-B219-E057385B08BF}" type="pres">
      <dgm:prSet presAssocID="{EFCA152E-F077-408F-8E31-AFF9B5EDA52D}" presName="rootConnector" presStyleLbl="node1" presStyleIdx="0" presStyleCnt="2"/>
      <dgm:spPr/>
      <dgm:t>
        <a:bodyPr/>
        <a:lstStyle/>
        <a:p>
          <a:endParaRPr lang="ru-RU"/>
        </a:p>
      </dgm:t>
    </dgm:pt>
    <dgm:pt modelId="{F29AB1F2-A29D-4819-96A1-656AB5E74E38}" type="pres">
      <dgm:prSet presAssocID="{EFCA152E-F077-408F-8E31-AFF9B5EDA52D}" presName="childShape" presStyleCnt="0"/>
      <dgm:spPr/>
    </dgm:pt>
    <dgm:pt modelId="{2C7E3E47-7625-4D19-B273-6196F75171E9}" type="pres">
      <dgm:prSet presAssocID="{5C8291DF-D359-4A33-8171-D8BA468B3EE3}" presName="Name13" presStyleLbl="parChTrans1D2" presStyleIdx="0" presStyleCnt="9"/>
      <dgm:spPr/>
      <dgm:t>
        <a:bodyPr/>
        <a:lstStyle/>
        <a:p>
          <a:endParaRPr lang="ru-RU"/>
        </a:p>
      </dgm:t>
    </dgm:pt>
    <dgm:pt modelId="{89DABE5B-2EE6-48C3-BB18-1E7FA18FF91B}" type="pres">
      <dgm:prSet presAssocID="{C709E1D6-556E-48AA-BB56-D0C93F30CAF3}" presName="childText" presStyleLbl="bgAcc1" presStyleIdx="0" presStyleCnt="9" custScaleX="337959" custScaleY="83819" custLinFactNeighborX="-1961" custLinFactNeighborY="-9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B62421-7F9F-4142-A8A5-760876D4A797}" type="pres">
      <dgm:prSet presAssocID="{06979A41-D22F-4978-9C3D-BAF0AE7BFDFB}" presName="Name13" presStyleLbl="parChTrans1D2" presStyleIdx="1" presStyleCnt="9"/>
      <dgm:spPr/>
      <dgm:t>
        <a:bodyPr/>
        <a:lstStyle/>
        <a:p>
          <a:endParaRPr lang="ru-RU"/>
        </a:p>
      </dgm:t>
    </dgm:pt>
    <dgm:pt modelId="{4166845B-19BF-439F-8B6E-3521FB36E7D1}" type="pres">
      <dgm:prSet presAssocID="{318E9FBF-046B-40AB-AB62-1C4D98D93432}" presName="childText" presStyleLbl="bgAcc1" presStyleIdx="1" presStyleCnt="9" custScaleX="338392" custScaleY="2232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89064C4-31F8-4116-8302-99048E11A541}" type="pres">
      <dgm:prSet presAssocID="{B1F87985-A468-4EC9-8DA3-91F4DA1D27D2}" presName="Name13" presStyleLbl="parChTrans1D2" presStyleIdx="2" presStyleCnt="9"/>
      <dgm:spPr/>
      <dgm:t>
        <a:bodyPr/>
        <a:lstStyle/>
        <a:p>
          <a:endParaRPr lang="ru-RU"/>
        </a:p>
      </dgm:t>
    </dgm:pt>
    <dgm:pt modelId="{E70EE036-9823-43DB-AD36-1D8D8CBF096B}" type="pres">
      <dgm:prSet presAssocID="{43E7768C-5317-4537-B1ED-899D0E919F93}" presName="childText" presStyleLbl="bgAcc1" presStyleIdx="2" presStyleCnt="9" custScaleX="344449" custScaleY="1259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7C8B1E-BF41-43D8-B90C-3AB2FD89A845}" type="pres">
      <dgm:prSet presAssocID="{7F77E42E-F79A-4242-B5DF-74DB72173CA3}" presName="Name13" presStyleLbl="parChTrans1D2" presStyleIdx="3" presStyleCnt="9"/>
      <dgm:spPr/>
      <dgm:t>
        <a:bodyPr/>
        <a:lstStyle/>
        <a:p>
          <a:endParaRPr lang="ru-RU"/>
        </a:p>
      </dgm:t>
    </dgm:pt>
    <dgm:pt modelId="{0473795E-3A1A-4D9E-A42F-E635192EBADF}" type="pres">
      <dgm:prSet presAssocID="{59C92201-4821-4FB2-AB93-1678396EAB7F}" presName="childText" presStyleLbl="bgAcc1" presStyleIdx="3" presStyleCnt="9" custScaleX="338401" custScaleY="1218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A719F9-5893-4A28-9D1D-B1B4F66C1364}" type="pres">
      <dgm:prSet presAssocID="{19BFC03E-B4F7-4809-9FC0-7C225644AFD1}" presName="Name13" presStyleLbl="parChTrans1D2" presStyleIdx="4" presStyleCnt="9"/>
      <dgm:spPr/>
      <dgm:t>
        <a:bodyPr/>
        <a:lstStyle/>
        <a:p>
          <a:endParaRPr lang="ru-RU"/>
        </a:p>
      </dgm:t>
    </dgm:pt>
    <dgm:pt modelId="{40466B56-F5F0-4510-B0BF-6F29C50A75CF}" type="pres">
      <dgm:prSet presAssocID="{2FB391FB-C9AE-46AC-A65B-F52A14DF521C}" presName="childText" presStyleLbl="bgAcc1" presStyleIdx="4" presStyleCnt="9" custScaleX="337097" custScaleY="154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5DF5B6-BCDB-4559-9677-8CF20DCF236A}" type="pres">
      <dgm:prSet presAssocID="{DB92576F-FCDA-4E62-812C-705F93625BB8}" presName="root" presStyleCnt="0"/>
      <dgm:spPr/>
    </dgm:pt>
    <dgm:pt modelId="{771A2B56-994C-4781-823D-C427531439D4}" type="pres">
      <dgm:prSet presAssocID="{DB92576F-FCDA-4E62-812C-705F93625BB8}" presName="rootComposite" presStyleCnt="0"/>
      <dgm:spPr/>
    </dgm:pt>
    <dgm:pt modelId="{9B37505A-9213-425E-B7BE-343480E14178}" type="pres">
      <dgm:prSet presAssocID="{DB92576F-FCDA-4E62-812C-705F93625BB8}" presName="rootText" presStyleLbl="node1" presStyleIdx="1" presStyleCnt="2" custScaleX="226247" custScaleY="119305" custLinFactNeighborX="760" custLinFactNeighborY="-50100"/>
      <dgm:spPr/>
      <dgm:t>
        <a:bodyPr/>
        <a:lstStyle/>
        <a:p>
          <a:endParaRPr lang="ru-RU"/>
        </a:p>
      </dgm:t>
    </dgm:pt>
    <dgm:pt modelId="{2B941726-5C04-495B-A178-84CFC98BCEF8}" type="pres">
      <dgm:prSet presAssocID="{DB92576F-FCDA-4E62-812C-705F93625BB8}" presName="rootConnector" presStyleLbl="node1" presStyleIdx="1" presStyleCnt="2"/>
      <dgm:spPr/>
      <dgm:t>
        <a:bodyPr/>
        <a:lstStyle/>
        <a:p>
          <a:endParaRPr lang="ru-RU"/>
        </a:p>
      </dgm:t>
    </dgm:pt>
    <dgm:pt modelId="{577D7341-EE43-491F-AA21-9A465FF70ED2}" type="pres">
      <dgm:prSet presAssocID="{DB92576F-FCDA-4E62-812C-705F93625BB8}" presName="childShape" presStyleCnt="0"/>
      <dgm:spPr/>
    </dgm:pt>
    <dgm:pt modelId="{DEF05196-39F3-4297-96B6-235C585413AA}" type="pres">
      <dgm:prSet presAssocID="{5D056575-47E0-431B-A9F7-1F18EF2F20E5}" presName="Name13" presStyleLbl="parChTrans1D2" presStyleIdx="5" presStyleCnt="9"/>
      <dgm:spPr/>
      <dgm:t>
        <a:bodyPr/>
        <a:lstStyle/>
        <a:p>
          <a:endParaRPr lang="ru-RU"/>
        </a:p>
      </dgm:t>
    </dgm:pt>
    <dgm:pt modelId="{F29BEF0F-A215-4154-AE66-AB95DED9C0CA}" type="pres">
      <dgm:prSet presAssocID="{3564F4B7-3BE2-454E-BA62-D4310E4070F5}" presName="childText" presStyleLbl="bgAcc1" presStyleIdx="5" presStyleCnt="9" custScaleX="271429" custScaleY="1736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9ED67B-112C-4232-8630-58C3EF2AB473}" type="pres">
      <dgm:prSet presAssocID="{E45C6066-56B9-4A8F-8843-6A497D9EA91A}" presName="Name13" presStyleLbl="parChTrans1D2" presStyleIdx="6" presStyleCnt="9"/>
      <dgm:spPr/>
      <dgm:t>
        <a:bodyPr/>
        <a:lstStyle/>
        <a:p>
          <a:endParaRPr lang="ru-RU"/>
        </a:p>
      </dgm:t>
    </dgm:pt>
    <dgm:pt modelId="{3CEB93A2-8828-4D7E-9E5C-3625D779E3D2}" type="pres">
      <dgm:prSet presAssocID="{E8BA5549-C548-4614-B4F8-565D544AF58F}" presName="childText" presStyleLbl="bgAcc1" presStyleIdx="6" presStyleCnt="9" custScaleX="271429" custScaleY="1736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0A8080E-9D5A-441D-83D6-B69F3B5B12DD}" type="pres">
      <dgm:prSet presAssocID="{AFDEBE7A-67AB-4AA5-9402-CB5D5F2FE71D}" presName="Name13" presStyleLbl="parChTrans1D2" presStyleIdx="7" presStyleCnt="9"/>
      <dgm:spPr/>
      <dgm:t>
        <a:bodyPr/>
        <a:lstStyle/>
        <a:p>
          <a:endParaRPr lang="ru-RU"/>
        </a:p>
      </dgm:t>
    </dgm:pt>
    <dgm:pt modelId="{0E4D3A84-4FB4-4161-AFEB-1CDF1C9F25A7}" type="pres">
      <dgm:prSet presAssocID="{84CE6537-0966-4EE1-B774-E3789EBB3F4E}" presName="childText" presStyleLbl="bgAcc1" presStyleIdx="7" presStyleCnt="9" custScaleX="272897" custScaleY="1736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D08654-54AA-4E4C-998A-5C38AE397197}" type="pres">
      <dgm:prSet presAssocID="{A8AA9C32-44B8-415C-B2F3-8D18BB66FE70}" presName="Name13" presStyleLbl="parChTrans1D2" presStyleIdx="8" presStyleCnt="9"/>
      <dgm:spPr/>
      <dgm:t>
        <a:bodyPr/>
        <a:lstStyle/>
        <a:p>
          <a:endParaRPr lang="ru-RU"/>
        </a:p>
      </dgm:t>
    </dgm:pt>
    <dgm:pt modelId="{E82872A6-1C51-4746-8D96-052CB93703E9}" type="pres">
      <dgm:prSet presAssocID="{7FF3D155-1353-4EF7-A572-E670EF442140}" presName="childText" presStyleLbl="bgAcc1" presStyleIdx="8" presStyleCnt="9" custScaleX="273247" custScaleY="17367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49D0AF-C1B3-439E-BB69-A558E3A5E949}" type="presOf" srcId="{7FF3D155-1353-4EF7-A572-E670EF442140}" destId="{E82872A6-1C51-4746-8D96-052CB93703E9}" srcOrd="0" destOrd="0" presId="urn:microsoft.com/office/officeart/2005/8/layout/hierarchy3"/>
    <dgm:cxn modelId="{B0D14E0E-1509-417C-ABC3-B188C78F7C33}" srcId="{DB92576F-FCDA-4E62-812C-705F93625BB8}" destId="{84CE6537-0966-4EE1-B774-E3789EBB3F4E}" srcOrd="2" destOrd="0" parTransId="{AFDEBE7A-67AB-4AA5-9402-CB5D5F2FE71D}" sibTransId="{A5659DFC-FFFA-4C97-8866-EF4099CBEB11}"/>
    <dgm:cxn modelId="{542AA1E1-021A-4BC8-BFE1-AEF852E2DBD9}" srcId="{EFCA152E-F077-408F-8E31-AFF9B5EDA52D}" destId="{43E7768C-5317-4537-B1ED-899D0E919F93}" srcOrd="2" destOrd="0" parTransId="{B1F87985-A468-4EC9-8DA3-91F4DA1D27D2}" sibTransId="{5D880110-528A-46A4-85B6-8646B4118C0E}"/>
    <dgm:cxn modelId="{7CDE0329-0C0C-49CC-BA50-B2597776C4B0}" type="presOf" srcId="{3564F4B7-3BE2-454E-BA62-D4310E4070F5}" destId="{F29BEF0F-A215-4154-AE66-AB95DED9C0CA}" srcOrd="0" destOrd="0" presId="urn:microsoft.com/office/officeart/2005/8/layout/hierarchy3"/>
    <dgm:cxn modelId="{F7EFB103-52AC-4AB7-9DD1-8797A9A68645}" type="presOf" srcId="{318E9FBF-046B-40AB-AB62-1C4D98D93432}" destId="{4166845B-19BF-439F-8B6E-3521FB36E7D1}" srcOrd="0" destOrd="0" presId="urn:microsoft.com/office/officeart/2005/8/layout/hierarchy3"/>
    <dgm:cxn modelId="{EF240CDC-60E8-42A4-8A32-3048023D0CD6}" type="presOf" srcId="{A8AA9C32-44B8-415C-B2F3-8D18BB66FE70}" destId="{3BD08654-54AA-4E4C-998A-5C38AE397197}" srcOrd="0" destOrd="0" presId="urn:microsoft.com/office/officeart/2005/8/layout/hierarchy3"/>
    <dgm:cxn modelId="{C1AD16CB-2139-40D5-8D10-D716A294A5E0}" srcId="{DB92576F-FCDA-4E62-812C-705F93625BB8}" destId="{E8BA5549-C548-4614-B4F8-565D544AF58F}" srcOrd="1" destOrd="0" parTransId="{E45C6066-56B9-4A8F-8843-6A497D9EA91A}" sibTransId="{13A7AD45-6BF9-4100-94A6-31D7D19AB1E8}"/>
    <dgm:cxn modelId="{B4B45932-E338-460C-A49C-2B6FB7FC202B}" type="presOf" srcId="{AFDEBE7A-67AB-4AA5-9402-CB5D5F2FE71D}" destId="{60A8080E-9D5A-441D-83D6-B69F3B5B12DD}" srcOrd="0" destOrd="0" presId="urn:microsoft.com/office/officeart/2005/8/layout/hierarchy3"/>
    <dgm:cxn modelId="{9DF2DD42-E740-430C-84D3-E442239BB03A}" type="presOf" srcId="{06979A41-D22F-4978-9C3D-BAF0AE7BFDFB}" destId="{6DB62421-7F9F-4142-A8A5-760876D4A797}" srcOrd="0" destOrd="0" presId="urn:microsoft.com/office/officeart/2005/8/layout/hierarchy3"/>
    <dgm:cxn modelId="{0F10B2FB-45B0-4511-9995-D9522A491946}" type="presOf" srcId="{84CE6537-0966-4EE1-B774-E3789EBB3F4E}" destId="{0E4D3A84-4FB4-4161-AFEB-1CDF1C9F25A7}" srcOrd="0" destOrd="0" presId="urn:microsoft.com/office/officeart/2005/8/layout/hierarchy3"/>
    <dgm:cxn modelId="{3F2C8211-7584-4EFC-BA79-6C9D24E16A30}" type="presOf" srcId="{E8BA5549-C548-4614-B4F8-565D544AF58F}" destId="{3CEB93A2-8828-4D7E-9E5C-3625D779E3D2}" srcOrd="0" destOrd="0" presId="urn:microsoft.com/office/officeart/2005/8/layout/hierarchy3"/>
    <dgm:cxn modelId="{6AB0600A-415B-48E1-BAE6-9A74BA7C9773}" type="presOf" srcId="{0CCDFFD0-C83B-4FA2-8FBC-BE56907A1BDA}" destId="{0E125BDF-F190-490F-9D93-550F90A7FA5F}" srcOrd="0" destOrd="0" presId="urn:microsoft.com/office/officeart/2005/8/layout/hierarchy3"/>
    <dgm:cxn modelId="{C9E987FF-6BBB-4DE0-B941-81CCF23FD8F9}" type="presOf" srcId="{DB92576F-FCDA-4E62-812C-705F93625BB8}" destId="{2B941726-5C04-495B-A178-84CFC98BCEF8}" srcOrd="1" destOrd="0" presId="urn:microsoft.com/office/officeart/2005/8/layout/hierarchy3"/>
    <dgm:cxn modelId="{78FB10DB-974D-45BB-B163-22797ED553A4}" srcId="{EFCA152E-F077-408F-8E31-AFF9B5EDA52D}" destId="{C709E1D6-556E-48AA-BB56-D0C93F30CAF3}" srcOrd="0" destOrd="0" parTransId="{5C8291DF-D359-4A33-8171-D8BA468B3EE3}" sibTransId="{1CCA6247-8B3A-41F6-896F-CBD36AB70E37}"/>
    <dgm:cxn modelId="{6C76E716-2869-424F-A1FB-561156073A93}" type="presOf" srcId="{59C92201-4821-4FB2-AB93-1678396EAB7F}" destId="{0473795E-3A1A-4D9E-A42F-E635192EBADF}" srcOrd="0" destOrd="0" presId="urn:microsoft.com/office/officeart/2005/8/layout/hierarchy3"/>
    <dgm:cxn modelId="{E3B4490E-B896-4228-924B-B5DC6EFB724D}" srcId="{0CCDFFD0-C83B-4FA2-8FBC-BE56907A1BDA}" destId="{EFCA152E-F077-408F-8E31-AFF9B5EDA52D}" srcOrd="0" destOrd="0" parTransId="{7D389DF6-88AC-4526-9DC6-9E3FE08D9A8A}" sibTransId="{5B5440F8-E856-4E20-AB6D-D18B91E013CF}"/>
    <dgm:cxn modelId="{2C488617-E1EB-4661-AB71-B01EF53F930E}" srcId="{EFCA152E-F077-408F-8E31-AFF9B5EDA52D}" destId="{2FB391FB-C9AE-46AC-A65B-F52A14DF521C}" srcOrd="4" destOrd="0" parTransId="{19BFC03E-B4F7-4809-9FC0-7C225644AFD1}" sibTransId="{8CAF7B94-1AAB-450B-BF40-3CF83F30BF10}"/>
    <dgm:cxn modelId="{57E267F7-A75B-4F7D-A880-C1C8BD488E54}" type="presOf" srcId="{5D056575-47E0-431B-A9F7-1F18EF2F20E5}" destId="{DEF05196-39F3-4297-96B6-235C585413AA}" srcOrd="0" destOrd="0" presId="urn:microsoft.com/office/officeart/2005/8/layout/hierarchy3"/>
    <dgm:cxn modelId="{2E5CE3B7-087B-445D-9ABB-12E0C05226A8}" srcId="{DB92576F-FCDA-4E62-812C-705F93625BB8}" destId="{3564F4B7-3BE2-454E-BA62-D4310E4070F5}" srcOrd="0" destOrd="0" parTransId="{5D056575-47E0-431B-A9F7-1F18EF2F20E5}" sibTransId="{C245E7D7-85CA-424C-83D0-6466689B8A18}"/>
    <dgm:cxn modelId="{C2C119C4-3FCD-4264-8026-35F47A52D9A4}" type="presOf" srcId="{7F77E42E-F79A-4242-B5DF-74DB72173CA3}" destId="{B77C8B1E-BF41-43D8-B90C-3AB2FD89A845}" srcOrd="0" destOrd="0" presId="urn:microsoft.com/office/officeart/2005/8/layout/hierarchy3"/>
    <dgm:cxn modelId="{A07BBE2E-94F5-40E3-896D-EEA3243847F9}" type="presOf" srcId="{B1F87985-A468-4EC9-8DA3-91F4DA1D27D2}" destId="{389064C4-31F8-4116-8302-99048E11A541}" srcOrd="0" destOrd="0" presId="urn:microsoft.com/office/officeart/2005/8/layout/hierarchy3"/>
    <dgm:cxn modelId="{7FDB2EC5-93B0-4922-B8DC-5F575E9AE6C1}" srcId="{EFCA152E-F077-408F-8E31-AFF9B5EDA52D}" destId="{318E9FBF-046B-40AB-AB62-1C4D98D93432}" srcOrd="1" destOrd="0" parTransId="{06979A41-D22F-4978-9C3D-BAF0AE7BFDFB}" sibTransId="{85162F66-5237-4833-981D-B10D34F3E088}"/>
    <dgm:cxn modelId="{EABBF864-F343-49F6-B3C7-823F07EA3F70}" type="presOf" srcId="{EFCA152E-F077-408F-8E31-AFF9B5EDA52D}" destId="{D20BD54F-84B0-4D2C-B219-E057385B08BF}" srcOrd="1" destOrd="0" presId="urn:microsoft.com/office/officeart/2005/8/layout/hierarchy3"/>
    <dgm:cxn modelId="{9CD1079B-7706-4D32-A0C9-EC1C35CDE87A}" type="presOf" srcId="{EFCA152E-F077-408F-8E31-AFF9B5EDA52D}" destId="{2E7057CF-82B9-43C1-8277-63309680340F}" srcOrd="0" destOrd="0" presId="urn:microsoft.com/office/officeart/2005/8/layout/hierarchy3"/>
    <dgm:cxn modelId="{2F821BAF-6A35-4F2D-ABEC-CC6BFD52333B}" type="presOf" srcId="{5C8291DF-D359-4A33-8171-D8BA468B3EE3}" destId="{2C7E3E47-7625-4D19-B273-6196F75171E9}" srcOrd="0" destOrd="0" presId="urn:microsoft.com/office/officeart/2005/8/layout/hierarchy3"/>
    <dgm:cxn modelId="{9283388D-32B7-4876-832D-66FD96877821}" type="presOf" srcId="{19BFC03E-B4F7-4809-9FC0-7C225644AFD1}" destId="{C7A719F9-5893-4A28-9D1D-B1B4F66C1364}" srcOrd="0" destOrd="0" presId="urn:microsoft.com/office/officeart/2005/8/layout/hierarchy3"/>
    <dgm:cxn modelId="{AB6CDBC9-393C-40AA-B695-BE17AF3CAF95}" srcId="{EFCA152E-F077-408F-8E31-AFF9B5EDA52D}" destId="{59C92201-4821-4FB2-AB93-1678396EAB7F}" srcOrd="3" destOrd="0" parTransId="{7F77E42E-F79A-4242-B5DF-74DB72173CA3}" sibTransId="{161B5F93-2653-4007-A011-B7A0BDC4C029}"/>
    <dgm:cxn modelId="{1D411C62-83F8-4451-BCF5-7A0214BD1CAF}" type="presOf" srcId="{DB92576F-FCDA-4E62-812C-705F93625BB8}" destId="{9B37505A-9213-425E-B7BE-343480E14178}" srcOrd="0" destOrd="0" presId="urn:microsoft.com/office/officeart/2005/8/layout/hierarchy3"/>
    <dgm:cxn modelId="{CB2AA6BB-BF9C-4389-AD96-08E1C4251EDF}" type="presOf" srcId="{E45C6066-56B9-4A8F-8843-6A497D9EA91A}" destId="{D59ED67B-112C-4232-8630-58C3EF2AB473}" srcOrd="0" destOrd="0" presId="urn:microsoft.com/office/officeart/2005/8/layout/hierarchy3"/>
    <dgm:cxn modelId="{A5D47363-A2E7-4A64-B57D-B0D766458199}" type="presOf" srcId="{C709E1D6-556E-48AA-BB56-D0C93F30CAF3}" destId="{89DABE5B-2EE6-48C3-BB18-1E7FA18FF91B}" srcOrd="0" destOrd="0" presId="urn:microsoft.com/office/officeart/2005/8/layout/hierarchy3"/>
    <dgm:cxn modelId="{6D739DCD-B145-4AE8-BE88-0F928D039DDC}" type="presOf" srcId="{2FB391FB-C9AE-46AC-A65B-F52A14DF521C}" destId="{40466B56-F5F0-4510-B0BF-6F29C50A75CF}" srcOrd="0" destOrd="0" presId="urn:microsoft.com/office/officeart/2005/8/layout/hierarchy3"/>
    <dgm:cxn modelId="{66583BDD-839C-4FB2-A09F-E63BABA14DFA}" srcId="{DB92576F-FCDA-4E62-812C-705F93625BB8}" destId="{7FF3D155-1353-4EF7-A572-E670EF442140}" srcOrd="3" destOrd="0" parTransId="{A8AA9C32-44B8-415C-B2F3-8D18BB66FE70}" sibTransId="{30682EC0-7667-4AAF-B99B-6D464F9BDDA3}"/>
    <dgm:cxn modelId="{EF524684-3B99-451F-8046-D5AD846454A1}" srcId="{0CCDFFD0-C83B-4FA2-8FBC-BE56907A1BDA}" destId="{DB92576F-FCDA-4E62-812C-705F93625BB8}" srcOrd="1" destOrd="0" parTransId="{4EF73A8E-95EC-420D-8910-18A694355333}" sibTransId="{0D212C1D-0617-4BB5-B8D9-35585BE6383F}"/>
    <dgm:cxn modelId="{98159A2E-11AF-479F-BFA1-90CCA718776E}" type="presOf" srcId="{43E7768C-5317-4537-B1ED-899D0E919F93}" destId="{E70EE036-9823-43DB-AD36-1D8D8CBF096B}" srcOrd="0" destOrd="0" presId="urn:microsoft.com/office/officeart/2005/8/layout/hierarchy3"/>
    <dgm:cxn modelId="{43974CE4-9CD2-4038-94E6-FC8DC9BE3CC6}" type="presParOf" srcId="{0E125BDF-F190-490F-9D93-550F90A7FA5F}" destId="{C827589B-240A-439C-8450-9640257D68C6}" srcOrd="0" destOrd="0" presId="urn:microsoft.com/office/officeart/2005/8/layout/hierarchy3"/>
    <dgm:cxn modelId="{00E9E222-7EE8-49CA-BCB2-B2EC6351A34A}" type="presParOf" srcId="{C827589B-240A-439C-8450-9640257D68C6}" destId="{8661C82E-C981-4A35-86E4-9688CF3E07EB}" srcOrd="0" destOrd="0" presId="urn:microsoft.com/office/officeart/2005/8/layout/hierarchy3"/>
    <dgm:cxn modelId="{86DDA42D-65AC-4BD5-A28A-AA4C193262BC}" type="presParOf" srcId="{8661C82E-C981-4A35-86E4-9688CF3E07EB}" destId="{2E7057CF-82B9-43C1-8277-63309680340F}" srcOrd="0" destOrd="0" presId="urn:microsoft.com/office/officeart/2005/8/layout/hierarchy3"/>
    <dgm:cxn modelId="{78906206-A762-4149-87A4-994D9A68D258}" type="presParOf" srcId="{8661C82E-C981-4A35-86E4-9688CF3E07EB}" destId="{D20BD54F-84B0-4D2C-B219-E057385B08BF}" srcOrd="1" destOrd="0" presId="urn:microsoft.com/office/officeart/2005/8/layout/hierarchy3"/>
    <dgm:cxn modelId="{10866CD0-F7F2-44D1-B3C4-08BE7030E2F9}" type="presParOf" srcId="{C827589B-240A-439C-8450-9640257D68C6}" destId="{F29AB1F2-A29D-4819-96A1-656AB5E74E38}" srcOrd="1" destOrd="0" presId="urn:microsoft.com/office/officeart/2005/8/layout/hierarchy3"/>
    <dgm:cxn modelId="{9A47B0EE-48A5-4BCD-B038-0C01D69F751F}" type="presParOf" srcId="{F29AB1F2-A29D-4819-96A1-656AB5E74E38}" destId="{2C7E3E47-7625-4D19-B273-6196F75171E9}" srcOrd="0" destOrd="0" presId="urn:microsoft.com/office/officeart/2005/8/layout/hierarchy3"/>
    <dgm:cxn modelId="{280EDE7F-37EB-4676-8CD9-DE19228D1BDE}" type="presParOf" srcId="{F29AB1F2-A29D-4819-96A1-656AB5E74E38}" destId="{89DABE5B-2EE6-48C3-BB18-1E7FA18FF91B}" srcOrd="1" destOrd="0" presId="urn:microsoft.com/office/officeart/2005/8/layout/hierarchy3"/>
    <dgm:cxn modelId="{6568654D-9474-4A08-BDCC-AB184696538A}" type="presParOf" srcId="{F29AB1F2-A29D-4819-96A1-656AB5E74E38}" destId="{6DB62421-7F9F-4142-A8A5-760876D4A797}" srcOrd="2" destOrd="0" presId="urn:microsoft.com/office/officeart/2005/8/layout/hierarchy3"/>
    <dgm:cxn modelId="{0916958D-8B25-4385-AE5D-72C3B017CAFC}" type="presParOf" srcId="{F29AB1F2-A29D-4819-96A1-656AB5E74E38}" destId="{4166845B-19BF-439F-8B6E-3521FB36E7D1}" srcOrd="3" destOrd="0" presId="urn:microsoft.com/office/officeart/2005/8/layout/hierarchy3"/>
    <dgm:cxn modelId="{ED146082-9844-4CCB-81DB-0E0033A72BEA}" type="presParOf" srcId="{F29AB1F2-A29D-4819-96A1-656AB5E74E38}" destId="{389064C4-31F8-4116-8302-99048E11A541}" srcOrd="4" destOrd="0" presId="urn:microsoft.com/office/officeart/2005/8/layout/hierarchy3"/>
    <dgm:cxn modelId="{A9710B17-9A4A-4355-AA9E-C82C4C6389EB}" type="presParOf" srcId="{F29AB1F2-A29D-4819-96A1-656AB5E74E38}" destId="{E70EE036-9823-43DB-AD36-1D8D8CBF096B}" srcOrd="5" destOrd="0" presId="urn:microsoft.com/office/officeart/2005/8/layout/hierarchy3"/>
    <dgm:cxn modelId="{D959748A-FA26-4805-8559-1DB6A6F09B9F}" type="presParOf" srcId="{F29AB1F2-A29D-4819-96A1-656AB5E74E38}" destId="{B77C8B1E-BF41-43D8-B90C-3AB2FD89A845}" srcOrd="6" destOrd="0" presId="urn:microsoft.com/office/officeart/2005/8/layout/hierarchy3"/>
    <dgm:cxn modelId="{4DA87B3A-1A30-4EC7-B39F-35C1D4A2AEE3}" type="presParOf" srcId="{F29AB1F2-A29D-4819-96A1-656AB5E74E38}" destId="{0473795E-3A1A-4D9E-A42F-E635192EBADF}" srcOrd="7" destOrd="0" presId="urn:microsoft.com/office/officeart/2005/8/layout/hierarchy3"/>
    <dgm:cxn modelId="{6203447D-8E93-4E59-9F58-CD9E715CB0A2}" type="presParOf" srcId="{F29AB1F2-A29D-4819-96A1-656AB5E74E38}" destId="{C7A719F9-5893-4A28-9D1D-B1B4F66C1364}" srcOrd="8" destOrd="0" presId="urn:microsoft.com/office/officeart/2005/8/layout/hierarchy3"/>
    <dgm:cxn modelId="{12F303C1-4688-4EF2-9DD6-3233A90F3BC4}" type="presParOf" srcId="{F29AB1F2-A29D-4819-96A1-656AB5E74E38}" destId="{40466B56-F5F0-4510-B0BF-6F29C50A75CF}" srcOrd="9" destOrd="0" presId="urn:microsoft.com/office/officeart/2005/8/layout/hierarchy3"/>
    <dgm:cxn modelId="{817F7FAF-8B26-4BE4-9220-801EAA1AEB5D}" type="presParOf" srcId="{0E125BDF-F190-490F-9D93-550F90A7FA5F}" destId="{AD5DF5B6-BCDB-4559-9677-8CF20DCF236A}" srcOrd="1" destOrd="0" presId="urn:microsoft.com/office/officeart/2005/8/layout/hierarchy3"/>
    <dgm:cxn modelId="{C3A7D987-A677-49BF-BDB4-9545A968CF01}" type="presParOf" srcId="{AD5DF5B6-BCDB-4559-9677-8CF20DCF236A}" destId="{771A2B56-994C-4781-823D-C427531439D4}" srcOrd="0" destOrd="0" presId="urn:microsoft.com/office/officeart/2005/8/layout/hierarchy3"/>
    <dgm:cxn modelId="{768C928E-63A3-4EEF-BE12-485363916342}" type="presParOf" srcId="{771A2B56-994C-4781-823D-C427531439D4}" destId="{9B37505A-9213-425E-B7BE-343480E14178}" srcOrd="0" destOrd="0" presId="urn:microsoft.com/office/officeart/2005/8/layout/hierarchy3"/>
    <dgm:cxn modelId="{F78573AC-9ACB-4176-A9C4-7BAD8AE218F0}" type="presParOf" srcId="{771A2B56-994C-4781-823D-C427531439D4}" destId="{2B941726-5C04-495B-A178-84CFC98BCEF8}" srcOrd="1" destOrd="0" presId="urn:microsoft.com/office/officeart/2005/8/layout/hierarchy3"/>
    <dgm:cxn modelId="{7D1857CE-65B4-4541-A289-EB3FDA2AD923}" type="presParOf" srcId="{AD5DF5B6-BCDB-4559-9677-8CF20DCF236A}" destId="{577D7341-EE43-491F-AA21-9A465FF70ED2}" srcOrd="1" destOrd="0" presId="urn:microsoft.com/office/officeart/2005/8/layout/hierarchy3"/>
    <dgm:cxn modelId="{B99D2CC7-350D-4D32-BA73-62E77840DD4B}" type="presParOf" srcId="{577D7341-EE43-491F-AA21-9A465FF70ED2}" destId="{DEF05196-39F3-4297-96B6-235C585413AA}" srcOrd="0" destOrd="0" presId="urn:microsoft.com/office/officeart/2005/8/layout/hierarchy3"/>
    <dgm:cxn modelId="{56C6E83B-62B8-4173-8167-D0F5CDA01B0C}" type="presParOf" srcId="{577D7341-EE43-491F-AA21-9A465FF70ED2}" destId="{F29BEF0F-A215-4154-AE66-AB95DED9C0CA}" srcOrd="1" destOrd="0" presId="urn:microsoft.com/office/officeart/2005/8/layout/hierarchy3"/>
    <dgm:cxn modelId="{C677A23B-85FA-4EEE-89A6-61813158395C}" type="presParOf" srcId="{577D7341-EE43-491F-AA21-9A465FF70ED2}" destId="{D59ED67B-112C-4232-8630-58C3EF2AB473}" srcOrd="2" destOrd="0" presId="urn:microsoft.com/office/officeart/2005/8/layout/hierarchy3"/>
    <dgm:cxn modelId="{12213306-602C-47D3-82F5-5B7D6220EB2F}" type="presParOf" srcId="{577D7341-EE43-491F-AA21-9A465FF70ED2}" destId="{3CEB93A2-8828-4D7E-9E5C-3625D779E3D2}" srcOrd="3" destOrd="0" presId="urn:microsoft.com/office/officeart/2005/8/layout/hierarchy3"/>
    <dgm:cxn modelId="{EEAAC1D3-8E8E-4849-B337-2C189E00BA47}" type="presParOf" srcId="{577D7341-EE43-491F-AA21-9A465FF70ED2}" destId="{60A8080E-9D5A-441D-83D6-B69F3B5B12DD}" srcOrd="4" destOrd="0" presId="urn:microsoft.com/office/officeart/2005/8/layout/hierarchy3"/>
    <dgm:cxn modelId="{E6A8316D-41A9-44F1-93FA-DB80D21C748A}" type="presParOf" srcId="{577D7341-EE43-491F-AA21-9A465FF70ED2}" destId="{0E4D3A84-4FB4-4161-AFEB-1CDF1C9F25A7}" srcOrd="5" destOrd="0" presId="urn:microsoft.com/office/officeart/2005/8/layout/hierarchy3"/>
    <dgm:cxn modelId="{33894E28-EB18-45A6-B5D3-DC369035C550}" type="presParOf" srcId="{577D7341-EE43-491F-AA21-9A465FF70ED2}" destId="{3BD08654-54AA-4E4C-998A-5C38AE397197}" srcOrd="6" destOrd="0" presId="urn:microsoft.com/office/officeart/2005/8/layout/hierarchy3"/>
    <dgm:cxn modelId="{E1B032B7-0F02-4AFB-95B1-8814E385F2F6}" type="presParOf" srcId="{577D7341-EE43-491F-AA21-9A465FF70ED2}" destId="{E82872A6-1C51-4746-8D96-052CB93703E9}" srcOrd="7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3445FA-C549-42C5-9769-26961E74897B}" type="datetimeFigureOut">
              <a:rPr lang="ru-RU" smtClean="0"/>
              <a:t>14.11.2014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BFA426-0CC7-471E-AFF0-E603B497E7B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3568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46123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0239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b="1" baseline="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19528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90504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79888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b="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32794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137478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418043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899183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869766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67458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682128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12443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072721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1200" b="1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2325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23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058032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24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7312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96671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aseline="0" dirty="0" smtClean="0"/>
              <a:t>Модель страхового финансирования с переходом на одноканальное финансирование сводиться к к</a:t>
            </a:r>
            <a:r>
              <a:rPr lang="ru-RU" dirty="0" smtClean="0"/>
              <a:t>онцепции</a:t>
            </a:r>
            <a:r>
              <a:rPr lang="ru-RU" baseline="0" dirty="0" smtClean="0"/>
              <a:t> «деньги из одного источника»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74381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4138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51454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41392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766955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BFA426-0CC7-471E-AFF0-E603B497E7B5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911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E361A-EC59-4559-BB4B-0F00432394DD}" type="datetime1">
              <a:rPr lang="ru-RU" smtClean="0"/>
              <a:t>14.11.2014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39A0CD-F5A6-4054-93FD-A0AB0F475602}" type="datetime1">
              <a:rPr lang="ru-RU" smtClean="0"/>
              <a:t>14.11.2014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7F9A1-1FE3-411E-BA84-A1928D841C59}" type="datetime1">
              <a:rPr lang="ru-RU" smtClean="0"/>
              <a:t>14.11.2014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D4A01-078C-49D0-88A1-9B4EDF1E3C63}" type="datetime1">
              <a:rPr lang="ru-RU" smtClean="0"/>
              <a:t>14.11.2014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FF65-67FD-4B2C-B4C3-CEE02F4E06EE}" type="datetime1">
              <a:rPr lang="ru-RU" smtClean="0"/>
              <a:t>14.11.2014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C048FC-40D5-4C24-8E0A-49B75C7B1070}" type="datetime1">
              <a:rPr lang="ru-RU" smtClean="0"/>
              <a:t>14.11.2014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9A3882-CE18-43E9-9DB1-0B6780815197}" type="datetime1">
              <a:rPr lang="ru-RU" smtClean="0"/>
              <a:t>14.11.2014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43608-BC50-479B-839B-EBE4734D3F5D}" type="datetime1">
              <a:rPr lang="ru-RU" smtClean="0"/>
              <a:t>14.11.2014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1326A7-3254-49ED-9719-7EDBFD8FE1A8}" type="datetime1">
              <a:rPr lang="ru-RU" smtClean="0"/>
              <a:t>14.11.2014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694764-02EE-458A-B5CB-1279768DEA6B}" type="datetime1">
              <a:rPr lang="ru-RU" smtClean="0"/>
              <a:t>14.11.2014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FB56C7-5C5C-47C5-B9DB-408DFF8E5592}" type="datetime1">
              <a:rPr lang="ru-RU" smtClean="0"/>
              <a:t>14.11.2014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69AC01D-9DED-4B7C-9928-A6BEC952D218}" type="datetime1">
              <a:rPr lang="ru-RU" smtClean="0"/>
              <a:t>14.11.2014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3542B04-6D95-4ED1-B3C5-F18B360B72DA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 ftr="0" dt="0"/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404664"/>
            <a:ext cx="8208912" cy="138499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/>
            <a:r>
              <a:rPr lang="ru-RU" sz="2800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страховой модели финансирования оказания медицинской помощи в автономном округе. Актуальные аспекты.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6153382"/>
            <a:ext cx="78843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Докладчик: </a:t>
            </a:r>
            <a:r>
              <a:rPr lang="ru-RU" b="1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Фучежи</a:t>
            </a:r>
            <a:r>
              <a:rPr lang="ru-RU" b="1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Александр Петрович – директор </a:t>
            </a: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ТФОМС Югры</a:t>
            </a:r>
            <a:endParaRPr lang="ru-RU" b="1" dirty="0">
              <a:solidFill>
                <a:schemeClr val="bg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1988840"/>
            <a:ext cx="7848872" cy="4093666"/>
          </a:xfrm>
        </p:spPr>
      </p:pic>
    </p:spTree>
    <p:extLst>
      <p:ext uri="{BB962C8B-B14F-4D97-AF65-F5344CB8AC3E}">
        <p14:creationId xmlns:p14="http://schemas.microsoft.com/office/powerpoint/2010/main" val="1177478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562074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Утвержденная стоимость ТП ГГ (2013-2015 гг.)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 title="Доли средств бюджетов разных уровней в общей стоимости ТП ОМС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11514687"/>
              </p:ext>
            </p:extLst>
          </p:nvPr>
        </p:nvGraphicFramePr>
        <p:xfrm>
          <a:off x="6300192" y="2564904"/>
          <a:ext cx="2232248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Диаграмма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95597086"/>
              </p:ext>
            </p:extLst>
          </p:nvPr>
        </p:nvGraphicFramePr>
        <p:xfrm>
          <a:off x="179512" y="1124744"/>
          <a:ext cx="6336704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2343463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Источники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финансирования 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территориальной программы ОМС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3812514"/>
              </p:ext>
            </p:extLst>
          </p:nvPr>
        </p:nvGraphicFramePr>
        <p:xfrm>
          <a:off x="467541" y="1556791"/>
          <a:ext cx="4968554" cy="4904812"/>
        </p:xfrm>
        <a:graphic>
          <a:graphicData uri="http://schemas.openxmlformats.org/drawingml/2006/table">
            <a:tbl>
              <a:tblPr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tblPr>
              <a:tblGrid>
                <a:gridCol w="2018347"/>
                <a:gridCol w="1041727"/>
                <a:gridCol w="992898"/>
                <a:gridCol w="915582"/>
              </a:tblGrid>
              <a:tr h="738278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п/п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 год 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год  </a:t>
                      </a:r>
                      <a:endParaRPr lang="ru-RU" sz="1400" b="1" i="0" u="none" strike="noStrike" dirty="0" smtClean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 fontAlgn="t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      в </a:t>
                      </a:r>
                      <a:r>
                        <a:rPr lang="ru-RU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млн.руб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4136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Средства обязательного медицинского страхования,                         в том числе: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34 886,51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37 379,08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39 449,34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2924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Субвенция  из бюджета Федерального фонда обязательного медицинского страхования бюджету ТФОМС Югры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17 538,80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19 875,90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24 660,20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81207">
                <a:tc>
                  <a:txBody>
                    <a:bodyPr/>
                    <a:lstStyle/>
                    <a:p>
                      <a:pPr algn="l" fontAlgn="t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Межбюджетные трансферты  из бюджета ХМАО-Югры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16 663,90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16 884,10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14 788,70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3" name="Диаграмма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24824304"/>
              </p:ext>
            </p:extLst>
          </p:nvPr>
        </p:nvGraphicFramePr>
        <p:xfrm>
          <a:off x="5148064" y="1916832"/>
          <a:ext cx="3600400" cy="3744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030970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16632"/>
            <a:ext cx="7924800" cy="792088"/>
          </a:xfrm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Динамика численности  населения  ХМАО-Югры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8078123"/>
              </p:ext>
            </p:extLst>
          </p:nvPr>
        </p:nvGraphicFramePr>
        <p:xfrm>
          <a:off x="107504" y="3068960"/>
          <a:ext cx="7200800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7688117"/>
              </p:ext>
            </p:extLst>
          </p:nvPr>
        </p:nvGraphicFramePr>
        <p:xfrm>
          <a:off x="683568" y="980728"/>
          <a:ext cx="7852792" cy="1872208"/>
        </p:xfrm>
        <a:graphic>
          <a:graphicData uri="http://schemas.openxmlformats.org/drawingml/2006/table">
            <a:tbl>
              <a:tblPr/>
              <a:tblGrid>
                <a:gridCol w="2253631"/>
                <a:gridCol w="2072045"/>
                <a:gridCol w="2333370"/>
                <a:gridCol w="1193746"/>
              </a:tblGrid>
              <a:tr h="48370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Показатель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64323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постоянно проживающее население</a:t>
                      </a: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1 588 900,00</a:t>
                      </a: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1 614 790,00</a:t>
                      </a: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1 628 350,00</a:t>
                      </a: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824179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численность </a:t>
                      </a:r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застрахованного</a:t>
                      </a:r>
                      <a:r>
                        <a:rPr lang="ru-RU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населения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1 602 845,00</a:t>
                      </a: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1 597 584,00</a:t>
                      </a: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1 600 669,00</a:t>
                      </a:r>
                    </a:p>
                  </a:txBody>
                  <a:tcPr marL="4640" marR="4640" marT="464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85103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6632"/>
            <a:ext cx="7924800" cy="136815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Times New Roman"/>
              </a:rPr>
              <a:t/>
            </a:r>
            <a:br>
              <a:rPr lang="ru-RU" sz="2400" b="1" dirty="0">
                <a:solidFill>
                  <a:schemeClr val="tx1"/>
                </a:solidFill>
                <a:effectLst/>
                <a:latin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Times New Roman"/>
              </a:rPr>
              <a:t/>
            </a:r>
            <a:br>
              <a:rPr lang="ru-RU" sz="2400" b="1" dirty="0">
                <a:solidFill>
                  <a:schemeClr val="tx1"/>
                </a:solidFill>
                <a:effectLst/>
                <a:latin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Times New Roman"/>
              </a:rPr>
              <a:t/>
            </a:r>
            <a:br>
              <a:rPr lang="ru-RU" sz="2400" b="1" dirty="0">
                <a:solidFill>
                  <a:schemeClr val="tx1"/>
                </a:solidFill>
                <a:effectLst/>
                <a:latin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Times New Roman"/>
              </a:rPr>
              <a:t/>
            </a:r>
            <a:br>
              <a:rPr lang="ru-RU" sz="2400" b="1" dirty="0">
                <a:solidFill>
                  <a:schemeClr val="tx1"/>
                </a:solidFill>
                <a:effectLst/>
                <a:latin typeface="Times New Roman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  <a:t>Нормативы  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/>
              </a:rPr>
              <a:t>финансовых  затрат на единицу объема медицинской помощи по видам медицинской помощи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</a:rPr>
              <a:t>в 2013 году.</a:t>
            </a:r>
            <a:r>
              <a:rPr lang="ru-RU" sz="1800" b="1" dirty="0">
                <a:solidFill>
                  <a:schemeClr val="tx1"/>
                </a:solidFill>
                <a:effectLst/>
                <a:latin typeface="Times New Roman"/>
              </a:rPr>
              <a:t/>
            </a:r>
            <a:br>
              <a:rPr lang="ru-RU" sz="1800" b="1" dirty="0">
                <a:solidFill>
                  <a:schemeClr val="tx1"/>
                </a:solidFill>
                <a:effectLst/>
                <a:latin typeface="Times New Roman"/>
              </a:rPr>
            </a:br>
            <a:endParaRPr lang="ru-RU" sz="2000" dirty="0">
              <a:solidFill>
                <a:schemeClr val="tx1"/>
              </a:solidFill>
              <a:effectLst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2466443"/>
              </p:ext>
            </p:extLst>
          </p:nvPr>
        </p:nvGraphicFramePr>
        <p:xfrm>
          <a:off x="323528" y="1196975"/>
          <a:ext cx="8568952" cy="532836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783864"/>
                <a:gridCol w="1962102"/>
                <a:gridCol w="2822986"/>
              </a:tblGrid>
              <a:tr h="605111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медицинской помощи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Единицы измерения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 год</a:t>
                      </a:r>
                      <a:endParaRPr lang="ru-RU" sz="1400" b="1" i="0" u="none" strike="noStrike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7672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Скорая медицинская помощь вне медицинской организации, включая медицинскую эвакуацию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вызов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4325,3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5152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помощь в амбулаторных условиях: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101919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профилактической целью (в </a:t>
                      </a:r>
                      <a:r>
                        <a:rPr lang="ru-RU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центров здоровья, по диспансеризации, включая посещения к среднему медицинскому персоналу)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посещение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1126,8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79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неотложной медицинской помощи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посещение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1366,1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7978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связи с заболеваниями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обращение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3169,6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5152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помощь в условиях дневных стационаров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</a:t>
                      </a:r>
                      <a:r>
                        <a:rPr lang="ru-RU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день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2134,4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5152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Вспомогательные репродуктивные технологии (ЭКО)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случай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212777,2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515223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помощь в стационарных условиях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койко-день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5327,7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5823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84976" cy="980728"/>
          </a:xfrm>
        </p:spPr>
        <p:txBody>
          <a:bodyPr anchor="ctr"/>
          <a:lstStyle/>
          <a:p>
            <a:pPr lvl="0" algn="ctr" fontAlgn="b">
              <a:lnSpc>
                <a:spcPct val="100000"/>
              </a:lnSpc>
              <a:spcBef>
                <a:spcPts val="0"/>
              </a:spcBef>
            </a:pPr>
            <a:r>
              <a:rPr lang="ru-RU" sz="2400" b="1" cap="none" spc="0" dirty="0" smtClean="0">
                <a:solidFill>
                  <a:schemeClr val="tx1"/>
                </a:solidFill>
                <a:effectLst/>
                <a:latin typeface="Times New Roman"/>
                <a:ea typeface="+mn-ea"/>
                <a:cs typeface="+mn-cs"/>
              </a:rPr>
              <a:t/>
            </a:r>
            <a:br>
              <a:rPr lang="ru-RU" sz="2400" b="1" cap="none" spc="0" dirty="0" smtClean="0">
                <a:solidFill>
                  <a:schemeClr val="tx1"/>
                </a:solidFill>
                <a:effectLst/>
                <a:latin typeface="Times New Roman"/>
                <a:ea typeface="+mn-ea"/>
                <a:cs typeface="+mn-cs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Times New Roman"/>
                <a:ea typeface="+mn-ea"/>
                <a:cs typeface="+mn-cs"/>
              </a:rPr>
              <a:t/>
            </a:r>
            <a:br>
              <a:rPr lang="ru-RU" sz="2400" b="1" dirty="0">
                <a:solidFill>
                  <a:schemeClr val="tx1"/>
                </a:solidFill>
                <a:effectLst/>
                <a:latin typeface="Times New Roman"/>
                <a:ea typeface="+mn-ea"/>
                <a:cs typeface="+mn-cs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+mn-ea"/>
                <a:cs typeface="+mn-cs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/>
                <a:ea typeface="+mn-ea"/>
                <a:cs typeface="+mn-cs"/>
              </a:rPr>
            </a:br>
            <a:r>
              <a:rPr lang="ru-RU" sz="2400" b="1" cap="none" spc="0" dirty="0" smtClean="0">
                <a:solidFill>
                  <a:schemeClr val="tx1"/>
                </a:solidFill>
                <a:effectLst/>
                <a:latin typeface="Times New Roman"/>
                <a:ea typeface="+mn-ea"/>
                <a:cs typeface="+mn-cs"/>
              </a:rPr>
              <a:t>Нормативы  финансовых  затрат на единицу объема медицинской помощи по видам медицинской помощи (2014-2015 гг.)</a:t>
            </a:r>
            <a:r>
              <a:rPr lang="ru-RU" sz="1800" b="1" cap="none" spc="0" dirty="0" smtClean="0">
                <a:solidFill>
                  <a:schemeClr val="tx1"/>
                </a:solidFill>
                <a:effectLst/>
                <a:latin typeface="Times New Roman"/>
                <a:ea typeface="+mn-ea"/>
                <a:cs typeface="+mn-cs"/>
              </a:rPr>
              <a:t/>
            </a:r>
            <a:br>
              <a:rPr lang="ru-RU" sz="1800" b="1" cap="none" spc="0" dirty="0" smtClean="0">
                <a:solidFill>
                  <a:schemeClr val="tx1"/>
                </a:solidFill>
                <a:effectLst/>
                <a:latin typeface="Times New Roman"/>
                <a:ea typeface="+mn-ea"/>
                <a:cs typeface="+mn-cs"/>
              </a:rPr>
            </a:br>
            <a:r>
              <a:rPr lang="ru-RU" sz="600" b="1" cap="none" spc="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  <a:t/>
            </a:r>
            <a:br>
              <a:rPr lang="ru-RU" sz="600" b="1" cap="none" spc="0" dirty="0">
                <a:solidFill>
                  <a:srgbClr val="000000"/>
                </a:solidFill>
                <a:latin typeface="Times New Roman"/>
                <a:ea typeface="+mn-ea"/>
                <a:cs typeface="+mn-cs"/>
              </a:rPr>
            </a:br>
            <a:endParaRPr lang="ru-RU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04612461"/>
              </p:ext>
            </p:extLst>
          </p:nvPr>
        </p:nvGraphicFramePr>
        <p:xfrm>
          <a:off x="251520" y="1248000"/>
          <a:ext cx="8568952" cy="5237514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4032448"/>
                <a:gridCol w="1728192"/>
                <a:gridCol w="1368152"/>
                <a:gridCol w="1440160"/>
              </a:tblGrid>
              <a:tr h="268646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Вид медицинской помощи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Единицы измерения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613264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Скорая медицинская помощь вне медицинской организации, включая медицинскую эвакуацию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вызов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4688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5107,7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2125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помощь в амбулаторных условиях: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65308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профилактической целью (в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т.ч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. центров здоровья, по диспансеризации, включая посещения к среднему медицинскому персоналу)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посещение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4374,4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1693,3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686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неотложной медицинской помощи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посещение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1222,8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1157,8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686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связи с заболеваниями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обращение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6687,8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2544,1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30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помощь в условиях дневных стационаров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пациенто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-день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3602,2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2880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85663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Специализированная высокотехнологичная медицинская помощь, оказываемая в медицинских организациях автономного округа в стационарных условиях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случай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199982,6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218996,5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30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Вспомогательные репродуктивные технологии (ЭКО)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случай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226218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263921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30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помощь в стационарных условиях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случай госпитализации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55693,2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63510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433046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Паллиативная медицинская помощь в стационарных условиях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койко-день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3308,6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3890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34402">
                <a:tc>
                  <a:txBody>
                    <a:bodyPr/>
                    <a:lstStyle/>
                    <a:p>
                      <a:pPr algn="l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Медицинская реабилитация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рублей на случай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5692,7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5390,1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68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24744"/>
          </a:xfr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b="1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Подушевые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нормативы финансирования, установленные  ТПГГ (2013-2015 гг.)</a:t>
            </a:r>
            <a:b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6166554"/>
              </p:ext>
            </p:extLst>
          </p:nvPr>
        </p:nvGraphicFramePr>
        <p:xfrm>
          <a:off x="611560" y="1052736"/>
          <a:ext cx="7924800" cy="48965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9747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24800" cy="792088"/>
          </a:xfrm>
          <a:ln>
            <a:noFill/>
          </a:ln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способов оплаты  медицинской помощи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4569532"/>
              </p:ext>
            </p:extLst>
          </p:nvPr>
        </p:nvGraphicFramePr>
        <p:xfrm>
          <a:off x="0" y="692696"/>
          <a:ext cx="9144000" cy="6165303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124420"/>
                <a:gridCol w="2519588"/>
                <a:gridCol w="2296170"/>
                <a:gridCol w="2203822"/>
              </a:tblGrid>
              <a:tr h="56923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оказания медицинской помощи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 год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 год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год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085079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Медицинская помощь, оказанная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в </a:t>
                      </a:r>
                      <a:r>
                        <a:rPr lang="ru-RU" sz="1800" b="0" i="1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</a:t>
                      </a:r>
                      <a:r>
                        <a:rPr lang="ru-RU" sz="1800" b="0" i="1" u="sng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мбулаторно-поликлинических</a:t>
                      </a:r>
                      <a:r>
                        <a:rPr lang="ru-RU" sz="1800" b="0" i="1" u="sng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условиях</a:t>
                      </a:r>
                      <a:endParaRPr lang="ru-RU" sz="1800" b="0" i="1" u="sng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факту завершения случая медицинской помощи после фактического оказания всего необходимого объема медицинской помощи, оказанной пациенту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ea typeface="+mn-ea"/>
                          <a:cs typeface="+mn-cs"/>
                        </a:rPr>
                        <a:t>по тарифам за единицу объема медицинской помощи – за посещение, медицинскую услугу</a:t>
                      </a:r>
                      <a:endParaRPr lang="ru-RU" sz="1400" b="0" i="0" u="none" strike="noStrike" kern="1200" dirty="0">
                        <a:solidFill>
                          <a:srgbClr val="000000"/>
                        </a:solidFill>
                        <a:effectLst/>
                        <a:latin typeface="Times New Roman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а)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прикрепленному населению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 по тарифам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подушевого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финансирования медицинской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помощи (1) *</a:t>
                      </a:r>
                    </a:p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) </a:t>
                      </a:r>
                      <a:r>
                        <a:rPr lang="ru-RU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неприкрепленному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населению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, </a:t>
                      </a:r>
                      <a:r>
                        <a:rPr lang="ru-RU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 также лицам, застрахованным за пределами территории ХМАО – Югры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-по 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тарифам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за оказанную помощь в амбулаторных условиях (2)*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  <a:tr h="2510990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Медицинская помощь </a:t>
                      </a:r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оказанная, </a:t>
                      </a:r>
                      <a:r>
                        <a:rPr lang="ru-RU" sz="1800" b="0" i="1" u="sng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 условиях  дневного стационара</a:t>
                      </a:r>
                      <a:endParaRPr lang="ru-RU" sz="1800" b="0" i="1" u="sng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факту завершения случая лечения (законченному случаю)  из расчета фактических дней лечения, в которые оказывалась медицинская помощь (без учета выходных дней, неявки пациента и пр.), по стоимости тарифа фактического дня лечения соответствующего профиля дневного стационара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факту завершения случая (законченному случаю) медицинской помощи,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стоимости тарифа КСГ для дневного стационара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факту завершения случая (законченному случаю) медицинской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помощи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стоимости тарифа КСГ для дневного стационара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4140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способов оплаты медицинской </a:t>
            </a:r>
            <a:r>
              <a:rPr lang="ru-RU" sz="2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(продолжение)</a:t>
            </a:r>
            <a:endParaRPr lang="ru-RU" sz="20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5462860"/>
              </p:ext>
            </p:extLst>
          </p:nvPr>
        </p:nvGraphicFramePr>
        <p:xfrm>
          <a:off x="0" y="1052736"/>
          <a:ext cx="9144001" cy="585117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2098623"/>
                <a:gridCol w="2556111"/>
                <a:gridCol w="2285445"/>
                <a:gridCol w="2203822"/>
              </a:tblGrid>
              <a:tr h="786578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Условия оказания медицинской помощи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 год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2013 год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8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2014 год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2010075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Медицинская помощь оказанная в условиях стационара</a:t>
                      </a:r>
                      <a:r>
                        <a:rPr lang="ru-RU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</a:t>
                      </a:r>
                      <a:r>
                        <a:rPr lang="ru-RU" sz="1800" b="0" i="1" u="sng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круглосуточного пребывания</a:t>
                      </a:r>
                      <a:endParaRPr lang="ru-RU" sz="1800" b="0" i="1" u="sng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факту завершения случая медицинской помощи (законченный случай) из расчета количества фактических дней лечения, стоимости койко-дня лечения в отделении стационара определенного профиля, с учетом категории МО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факту завершения случая медицинской помощи (законченный случай) по стоимости тарифа КСГ для стационара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факту завершения случая медицинской помощи (законченный случай) по стоимости тарифа КСГ для стационара. </a:t>
                      </a:r>
                    </a:p>
                  </a:txBody>
                  <a:tcPr marL="9525" marR="9525" marT="9525" marB="0" anchor="ctr">
                    <a:noFill/>
                  </a:tcPr>
                </a:tc>
              </a:tr>
              <a:tr h="3008611">
                <a:tc>
                  <a:txBody>
                    <a:bodyPr/>
                    <a:lstStyle/>
                    <a:p>
                      <a:pPr algn="l" fontAlgn="ctr"/>
                      <a:r>
                        <a:rPr lang="ru-RU" sz="1800" b="0" i="1" u="sng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Скорая </a:t>
                      </a:r>
                      <a:r>
                        <a:rPr lang="ru-RU" sz="1800" b="0" i="1" u="sng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медицинская помощь</a:t>
                      </a: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не входила в систему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ОМС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а) по тарифам 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подушевого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финансирования  скорой медицинской помощи (</a:t>
                      </a:r>
                      <a:r>
                        <a:rPr lang="ru-RU" sz="14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подушевой</a:t>
                      </a: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норматив финансирования);</a:t>
                      </a:r>
                      <a:b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б) по тарифам оплаты одного вызова скорой медицинской помощи гражданам, застрахованным за пределами Ханты-Мансийского автономного округа – Югры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а) по тарифам 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подушевого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финансирования  скорой медицинской помощи (</a:t>
                      </a:r>
                      <a:r>
                        <a:rPr lang="ru-RU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подушевой</a:t>
                      </a: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норматив финансирования);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б) по тарифам оплаты одного вызова скорой медицинской помощи гражданам, застрахованным за пределами Ханты-Мансийского автономного округа – Югры</a:t>
                      </a:r>
                      <a:br>
                        <a:rPr lang="ru-RU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</a:b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noFill/>
                  </a:tcPr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4891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Составляющая тарифа по территориальной программе ОМС 2012 года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1237402"/>
            <a:ext cx="8229600" cy="4888761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заработная плата,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начисления на оплату труда, 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приобретение лекарственных средств, 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расходных материалов,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оплата услуг в области информационных технологий,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продуктов питания,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мягкого инвентаря, 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медицинского инструментария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реактивов и химикатов, 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прочих материальных запасов,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расходы на оплату стоимости лабораторных и инструментальных исследований, проводимых в других учреждениях (при отсутствии в медицинской организации лаборатории и диагностического оборудования), 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питания (при отсутствии организованного питания в медицинской организации).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4826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459432"/>
            <a:ext cx="8229600" cy="1656184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Составляющая 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тарифа по территориальной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программе ОМС</a:t>
            </a:r>
            <a:endParaRPr lang="ru-RU" sz="24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/>
              <a:t>19</a:t>
            </a:fld>
            <a:endParaRPr lang="ru-RU"/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6003510"/>
              </p:ext>
            </p:extLst>
          </p:nvPr>
        </p:nvGraphicFramePr>
        <p:xfrm>
          <a:off x="1619672" y="1237983"/>
          <a:ext cx="7272808" cy="54513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2808"/>
              </a:tblGrid>
              <a:tr h="348941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Заработная плата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79DCFF"/>
                    </a:solidFill>
                  </a:tcPr>
                </a:tc>
              </a:tr>
              <a:tr h="348941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Начисления на оплату труда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79DCFF"/>
                    </a:solidFill>
                  </a:tcPr>
                </a:tc>
              </a:tr>
              <a:tr h="348941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Мягкий инвентарь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79DCFF"/>
                    </a:solidFill>
                  </a:tcPr>
                </a:tc>
              </a:tr>
              <a:tr h="348941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Медикаменты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79DCFF"/>
                    </a:solidFill>
                  </a:tcPr>
                </a:tc>
              </a:tr>
              <a:tr h="348941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Питание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79DCFF"/>
                    </a:solidFill>
                  </a:tcPr>
                </a:tc>
              </a:tr>
              <a:tr h="395303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Начисления на оплату труда в части прочих выплат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48941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Коммунальные расходы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48941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Арендная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плата за пользование имуществом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48941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Стоимость работ и услуг по содержанию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имущества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95303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Оборудование стоимостью до 100 тысяч рублей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95303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услуг связи, транспортных услуг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610646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Социальное обеспечение работников в медицинских</a:t>
                      </a:r>
                      <a:r>
                        <a:rPr lang="ru-RU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организациях, установленных законодательством РФ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699280">
                <a:tc>
                  <a:txBody>
                    <a:bodyPr/>
                    <a:lstStyle/>
                    <a:p>
                      <a:r>
                        <a:rPr lang="ru-RU" b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Оплата программного обеспечения, прочие услуги и работы</a:t>
                      </a:r>
                      <a:endParaRPr lang="ru-RU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sp>
        <p:nvSpPr>
          <p:cNvPr id="14" name="Прямоугольник 13"/>
          <p:cNvSpPr/>
          <p:nvPr/>
        </p:nvSpPr>
        <p:spPr>
          <a:xfrm>
            <a:off x="395536" y="1412776"/>
            <a:ext cx="936104" cy="1152128"/>
          </a:xfrm>
          <a:prstGeom prst="rect">
            <a:avLst/>
          </a:prstGeom>
          <a:solidFill>
            <a:srgbClr val="79DC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 2012 год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4149080"/>
            <a:ext cx="936104" cy="108012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 с 2013 года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8415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600" y="-387424"/>
            <a:ext cx="7924800" cy="6102424"/>
          </a:xfrm>
          <a:ln>
            <a:noFill/>
          </a:ln>
        </p:spPr>
        <p:txBody>
          <a:bodyPr>
            <a:prstTxWarp prst="textPlain">
              <a:avLst>
                <a:gd name="adj" fmla="val 50513"/>
              </a:avLst>
            </a:prstTxWarp>
            <a:noAutofit/>
            <a:scene3d>
              <a:camera prst="perspectiveRelaxed"/>
              <a:lightRig rig="threePt" dir="t"/>
            </a:scene3d>
          </a:bodyPr>
          <a:lstStyle/>
          <a:p>
            <a:pPr marL="0" indent="0" algn="ctr">
              <a:buNone/>
            </a:pPr>
            <a:r>
              <a:rPr lang="ru-RU" sz="2800" b="1" spc="0" dirty="0">
                <a:ln w="1905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rgbClr val="99FF99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заседании президиума Госсовета о повышении доступности и качества медицинской помощи в регионах (30.07.2012) Президентом Владимиром Путиным было отмечено, что «наша система обязательного </a:t>
            </a:r>
            <a:r>
              <a:rPr lang="ru-RU" sz="2800" b="1" spc="0" dirty="0" err="1">
                <a:ln w="1905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rgbClr val="99FF99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медстрахования</a:t>
            </a:r>
            <a:r>
              <a:rPr lang="ru-RU" sz="2800" b="1" spc="0" dirty="0">
                <a:ln w="1905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rgbClr val="99FF99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пока не дотягивает до современного уровня, не стала страховой в полном смысле этого слова</a:t>
            </a:r>
            <a:r>
              <a:rPr lang="ru-RU" sz="2800" b="1" spc="0" dirty="0" smtClean="0">
                <a:ln w="1905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rgbClr val="99FF99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.» (</a:t>
            </a:r>
            <a:r>
              <a:rPr lang="ru-RU" sz="2800" b="1" i="1" spc="0" dirty="0">
                <a:ln w="1905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rgbClr val="99FF99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цитата)</a:t>
            </a:r>
            <a:r>
              <a:rPr lang="ru-RU" sz="2800" b="1" spc="0" dirty="0">
                <a:ln w="1905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glow rad="101600">
                    <a:srgbClr val="99FF99">
                      <a:alpha val="60000"/>
                    </a:srgbClr>
                  </a:glow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800" b="1" spc="0" dirty="0">
              <a:ln w="1905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tx1"/>
              </a:solidFill>
              <a:effectLst>
                <a:glow rad="101600">
                  <a:srgbClr val="99FF99">
                    <a:alpha val="60000"/>
                  </a:srgbClr>
                </a:glow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7713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Изменения в составляющей тарифа по территориальной программе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ОМС с 2013 года (продолжение)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539552" y="1556792"/>
            <a:ext cx="8147248" cy="4896544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связи с переходом на одноканальное финансирование в структуру тарифа в 2013 году и 2014 году</a:t>
            </a:r>
            <a:r>
              <a:rPr lang="ru-RU" b="1" i="1" u="sng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дополнительно включили расходы: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оплату труда, начисления на выплаты по оплате труда (в части прочих выплат);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оплату услуг связи, транспортных и коммунальных услуг;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стоимость работ и услуг по содержанию имущества;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расходы на арендную плату за пользование имуществом;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оплату программного обеспечения и прочих услуг;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социальное обеспечение работников медицинских организаций, установленное законодательством Российской Федерации;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расходы по прочим работам и услугам;</a:t>
            </a: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расходы на приобретение оборудования стоимостью до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 тысяч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рублей за единицу.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176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7924800" cy="1224136"/>
          </a:xfr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Структура 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медицинских организаций, осуществляющих деятельность в сфере обязательного медицинского страхования</a:t>
            </a:r>
            <a: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600" y="980728"/>
            <a:ext cx="7924800" cy="473427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реестре медицинских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организаций, осуществляющих деятельность в сфере обязательного медицинского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страхования: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2013 году в системе ОМС 112 медицинских организаций, из них 29 частные медицинские организации</a:t>
            </a: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 2014 году в системе ОМС 124 медицинских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организаций, из них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 частные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2015 году в системе ОМС 134 медицинских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организаций, из них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50 частные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медицинские организации</a:t>
            </a: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Диаграмма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2455861"/>
              </p:ext>
            </p:extLst>
          </p:nvPr>
        </p:nvGraphicFramePr>
        <p:xfrm>
          <a:off x="1043608" y="3501008"/>
          <a:ext cx="7056784" cy="26711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63274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922114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страховой модели финансирования  с переходом  на одноканальное финансирование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>
          <a:xfrm>
            <a:off x="8587109" y="6381328"/>
            <a:ext cx="561975" cy="365125"/>
          </a:xfrm>
        </p:spPr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fld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196752"/>
            <a:ext cx="7704856" cy="507831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Повысилась самостоятельность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ответственность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руководителей медицинских организаций в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 планирования и расходования средств – значит,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появилась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для сокращения неэффективных и нерациональных расходов.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Что подтверждается непрекращающейся реорганизацией и  оптимизацией мощностей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Применение современных способов оплаты стимулируют экономическую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заинтересованности в качественном лечении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пациентов с применением ресурсосберегающих технологий.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проявляется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сокращении числа необоснованных приемов и консультаций, длительных сроков госпитализации, в применении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стационарозамещающих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технологий, современных медицинских и управленческих подходов и т. д. 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Финансовый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организации зависит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того, как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она работает 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пойдут ли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нее пациенты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 которыми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«следуют средства» ОМС.  Таким образом, пациенту предоставлено право на выбор не только лечащего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врача, но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 медицинской организации.</a:t>
            </a:r>
          </a:p>
        </p:txBody>
      </p:sp>
    </p:spTree>
    <p:extLst>
      <p:ext uri="{BB962C8B-B14F-4D97-AF65-F5344CB8AC3E}">
        <p14:creationId xmlns:p14="http://schemas.microsoft.com/office/powerpoint/2010/main" val="186882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лияние 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страховой модели финансирования  с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переходом  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одноканальное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финансирование(продолжение)</a:t>
            </a:r>
            <a:endParaRPr lang="ru-RU" sz="24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600" y="1484784"/>
            <a:ext cx="7924800" cy="4752528"/>
          </a:xfrm>
        </p:spPr>
        <p:txBody>
          <a:bodyPr>
            <a:normAutofit lnSpcReduction="10000"/>
          </a:bodyPr>
          <a:lstStyle/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Обеспечена конкурентная среда в системе ОМС ,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что подтверждается структурой медицинских организаций, осуществляющих деятельность в системе ОМС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Clr>
                <a:srgbClr val="00B0F0"/>
              </a:buClr>
              <a:buNone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Повысилась эффективность  государственного контроля за использованием средств,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полученных из одного источника, по единым правилам и в едином порядке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Clr>
                <a:srgbClr val="00B0F0"/>
              </a:buClr>
              <a:buNone/>
            </a:pPr>
            <a:endParaRPr lang="ru-RU" sz="1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Возросла ответственность территориальных </a:t>
            </a:r>
            <a:r>
              <a:rPr lang="ru-RU" sz="1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фондов ОМС </a:t>
            </a:r>
            <a:r>
              <a:rPr lang="ru-RU" sz="1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организационно-методологическому сопровождению деятельности страховых медицинских организаций и МО, анализу эффективности и совершенствованию финансово-экономических механизмов оплаты медицинских услуг, тарифной политики (с учетом необходимости выравнивания финансовых условий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МО). </a:t>
            </a:r>
          </a:p>
          <a:p>
            <a:pPr marL="0" indent="0">
              <a:buClr>
                <a:srgbClr val="00B0F0"/>
              </a:buClr>
              <a:buNone/>
            </a:pPr>
            <a:endParaRPr lang="ru-RU" sz="18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1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Страховые медицинские организации расширили свой функционал </a:t>
            </a:r>
            <a:r>
              <a:rPr lang="ru-RU" sz="1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контролю за качеством оказания медицинской помощи.</a:t>
            </a:r>
            <a:endParaRPr lang="ru-RU" sz="1800" dirty="0">
              <a:solidFill>
                <a:schemeClr val="tx1"/>
              </a:solidFill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fld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1847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9600" y="908720"/>
            <a:ext cx="7924800" cy="4806280"/>
          </a:xfrm>
          <a:ln cmpd="thinThick">
            <a:noFill/>
          </a:ln>
        </p:spPr>
        <p:txBody>
          <a:bodyPr anchor="ctr">
            <a:normAutofit/>
          </a:bodyPr>
          <a:lstStyle/>
          <a:p>
            <a:pPr marL="0" indent="0" algn="ctr">
              <a:buNone/>
            </a:pPr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</a:t>
            </a:r>
          </a:p>
          <a:p>
            <a:pPr marL="0" indent="0" algn="ctr">
              <a:buNone/>
            </a:pPr>
            <a:r>
              <a:rPr lang="ru-RU" sz="96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96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319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08112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Страховая модель финансирования с переходом на одноканальное финансирование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  <a:noFill/>
        </p:spPr>
        <p:txBody>
          <a:bodyPr>
            <a:normAutofit lnSpcReduction="10000"/>
          </a:bodyPr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января 2013 года - </a:t>
            </a:r>
            <a:r>
              <a:rPr lang="ru-RU" sz="2400" b="1" u="sng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начало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перехода системы здравоохранения на преимущественно одноканальное финансирование.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Одноканальное финансирование -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аккумуляция в бюджете Федерального фонда средств для финансового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обеспечения 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базовой программы ОМС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Цели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перехода на одноканальное финансирование</a:t>
            </a:r>
            <a:r>
              <a:rPr lang="ru-RU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повышение эффективности и прозрачности использования финансовых средств в сфере здравоохранения, обеспечение государственных гарантий бесплатного оказания своевременной и качественной медицинской помощи всем гражданам независимо от места жительства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Clr>
                <a:srgbClr val="00B0F0"/>
              </a:buClr>
            </a:pP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729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924800" cy="70609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Страховая модель одноканального финансирования здравоохранения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875973"/>
              </p:ext>
            </p:extLst>
          </p:nvPr>
        </p:nvGraphicFramePr>
        <p:xfrm>
          <a:off x="609600" y="1052513"/>
          <a:ext cx="7924800" cy="46624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463856"/>
              </p:ext>
            </p:extLst>
          </p:nvPr>
        </p:nvGraphicFramePr>
        <p:xfrm>
          <a:off x="539552" y="980728"/>
          <a:ext cx="8229600" cy="20002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06836737"/>
              </p:ext>
            </p:extLst>
          </p:nvPr>
        </p:nvGraphicFramePr>
        <p:xfrm>
          <a:off x="827584" y="3140968"/>
          <a:ext cx="7704856" cy="33843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sp>
        <p:nvSpPr>
          <p:cNvPr id="8" name="Стрелка вниз 7"/>
          <p:cNvSpPr/>
          <p:nvPr/>
        </p:nvSpPr>
        <p:spPr>
          <a:xfrm>
            <a:off x="4681362" y="4005064"/>
            <a:ext cx="144355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3757442" y="4434979"/>
            <a:ext cx="2016224" cy="864096"/>
          </a:xfrm>
          <a:prstGeom prst="ellipse">
            <a:avLst/>
          </a:prstGeom>
          <a:solidFill>
            <a:srgbClr val="A7D97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Страховые медицинские организации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Стрелка вниз 9"/>
          <p:cNvSpPr/>
          <p:nvPr/>
        </p:nvSpPr>
        <p:spPr>
          <a:xfrm>
            <a:off x="4699363" y="5299075"/>
            <a:ext cx="108351" cy="36004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709423" y="5659115"/>
            <a:ext cx="2088232" cy="794221"/>
          </a:xfrm>
          <a:prstGeom prst="ellipse">
            <a:avLst/>
          </a:prstGeom>
          <a:solidFill>
            <a:srgbClr val="99FF9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едицинские</a:t>
            </a:r>
            <a:r>
              <a:rPr lang="ru-RU" sz="14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  <a:endParaRPr lang="ru-RU" sz="1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Стрелка вниз 11"/>
          <p:cNvSpPr/>
          <p:nvPr/>
        </p:nvSpPr>
        <p:spPr>
          <a:xfrm>
            <a:off x="4653169" y="2852936"/>
            <a:ext cx="144355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610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60648"/>
            <a:ext cx="7924800" cy="1440160"/>
          </a:xfrm>
        </p:spPr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 совершенствования страховой 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модели финансирования оказания медицинской помощи в автономном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округе </a:t>
            </a:r>
            <a:endParaRPr lang="ru-RU" sz="24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600" y="1556792"/>
            <a:ext cx="8210872" cy="5040560"/>
          </a:xfrm>
          <a:noFill/>
          <a:ln>
            <a:noFill/>
          </a:ln>
          <a:effectLst/>
        </p:spPr>
        <p:style>
          <a:lnRef idx="1">
            <a:schemeClr val="accent2"/>
          </a:lnRef>
          <a:fillRef idx="1003">
            <a:schemeClr val="l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достижение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(сохранение) баланса государственных гарантий бесплатного оказания медицинской помощи в части, касающейся ОМС, и финансовых ресурсов системы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продолжение модернизации способа оплаты специализированной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медицинской помощи в стационарных условиях и в дневных стационарах - планомерный переход  на модель финансового обеспечения, предложенную Минздравом РФ (за законченный случай лечения заболевания, включенного в соответствующую группу заболеваний (КСГ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нормативный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определению себестоимости медицинской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непрерывный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мониторинг выполнения территориальной программы ОМС</a:t>
            </a: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696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>
              <a:lnSpc>
                <a:spcPct val="100000"/>
              </a:lnSpc>
            </a:pP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Влияние перехода на </a:t>
            </a:r>
            <a:b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одноканальное финансирование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09600" y="1412776"/>
            <a:ext cx="7924800" cy="4896544"/>
          </a:xfrm>
          <a:noFill/>
        </p:spPr>
        <p:txBody>
          <a:bodyPr>
            <a:normAutofit/>
          </a:bodyPr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эффективности расходования бюджетных средств в системе здравоохранения, что особенно актуально в сложившихся экономических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условиях;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соответствие расходов полученным доходам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мотивация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пациента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реализация права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выбора врача и лечебного учреждения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переход на одноканальное финансирование позволил применять эффективные способы оплаты, например, </a:t>
            </a:r>
            <a:r>
              <a:rPr lang="ru-RU" sz="2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подушевой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 финансирования амбулаторно-поликлинических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учреждений. Это создает </a:t>
            </a:r>
            <a:r>
              <a:rPr lang="ru-RU" sz="2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дополнительные стимулы для профилактической работы в первичном </a:t>
            </a:r>
            <a:r>
              <a:rPr lang="ru-RU" sz="2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звене.</a:t>
            </a:r>
            <a:endParaRPr lang="ru-RU" sz="2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Clr>
                <a:srgbClr val="00B0F0"/>
              </a:buClr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4761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ru-RU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6" name="Содержимое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5137928"/>
              </p:ext>
            </p:extLst>
          </p:nvPr>
        </p:nvGraphicFramePr>
        <p:xfrm>
          <a:off x="0" y="404664"/>
          <a:ext cx="9144000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1718953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88640"/>
            <a:ext cx="7924800" cy="936104"/>
          </a:xfrm>
        </p:spPr>
        <p:txBody>
          <a:bodyPr anchor="ctr"/>
          <a:lstStyle/>
          <a:p>
            <a:pPr algn="ctr"/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изменения в системе ОМС с 2013 года</a:t>
            </a:r>
            <a:endParaRPr lang="ru-RU" sz="24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539552" y="1196752"/>
            <a:ext cx="7920880" cy="5112568"/>
          </a:xfr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>
              <a:buClr>
                <a:srgbClr val="00B0F0"/>
              </a:buClr>
              <a:buFont typeface="Wingdings" panose="05000000000000000000" pitchFamily="2" charset="2"/>
              <a:buChar char="q"/>
            </a:pPr>
            <a:endParaRPr lang="ru-RU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средств ОМС финансируются вспомогательные репродуктивные технологии (ЭКО). </a:t>
            </a:r>
          </a:p>
          <a:p>
            <a:pPr marL="0" indent="0">
              <a:buClr>
                <a:srgbClr val="00B0F0"/>
              </a:buClr>
              <a:buNone/>
            </a:pP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 скорой медицинской помощи вне медицинской организации, включая медицинскую эвакуацию осуществляется за счет средств ОМС.</a:t>
            </a:r>
          </a:p>
          <a:p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0196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68760"/>
          </a:xfrm>
        </p:spPr>
        <p:txBody>
          <a:bodyPr anchor="ctr"/>
          <a:lstStyle/>
          <a:p>
            <a:pPr algn="ctr"/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изменения в системе ОМС с </a:t>
            </a:r>
            <a:r>
              <a:rPr lang="ru-RU" sz="24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2014 </a:t>
            </a:r>
            <a:r>
              <a:rPr lang="ru-RU" sz="2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  <a:endParaRPr lang="ru-RU" sz="2400" b="1" dirty="0">
              <a:solidFill>
                <a:schemeClr val="tx1"/>
              </a:solidFill>
              <a:effectLst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09600" y="1196752"/>
            <a:ext cx="7924800" cy="5400600"/>
          </a:xfrm>
          <a:noFill/>
          <a:ln>
            <a:noFill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2500" lnSpcReduction="20000"/>
          </a:bodyPr>
          <a:lstStyle/>
          <a:p>
            <a:endParaRPr lang="ru-RU" sz="22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счет средств ОМС финансируется специализированная 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высокотехнологичная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медицинская помощь, оказываемая в медицинских организациях автономного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округа.</a:t>
            </a:r>
          </a:p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Такой вид медицинской помощи как </a:t>
            </a: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«медицинская реабилитация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выделен в отдельный вид.</a:t>
            </a:r>
          </a:p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оменялись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учетные единицы измерения </a:t>
            </a:r>
            <a:r>
              <a:rPr lang="ru-RU" sz="22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видов медицинской 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помощи в стационарных условиях с «койко-дней» на «случай госпитализации»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Данный факт нашел свое отражение в установленных нормативах финансовых затрат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 ОМС финансируется 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паллиативная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медицинская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помощь (сверх базовой программы)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стационарных условиях. </a:t>
            </a:r>
          </a:p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инансирование </a:t>
            </a:r>
            <a:r>
              <a:rPr lang="ru-RU" sz="2200" b="1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скорой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медицинской помощи вне медицинской организации, включая медицинскую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эвакуацию,</a:t>
            </a:r>
            <a:r>
              <a:rPr lang="ru-RU" sz="2200" dirty="0" smtClean="0"/>
              <a:t>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гражданам, не идентифицированным и не застрахованным в системе обязательного медицинского страхования, а также застрахованным по ОМС при заболеваниях и состояниях, не включенных в базовую программу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ОМС, 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осуществляется за счет средств </a:t>
            </a:r>
            <a:r>
              <a:rPr lang="ru-RU" sz="22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территориальной программы ОМС</a:t>
            </a:r>
            <a:r>
              <a:rPr lang="ru-RU" sz="22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Clr>
                <a:srgbClr val="00B0F0"/>
              </a:buClr>
              <a:buNone/>
            </a:pP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buClr>
                <a:srgbClr val="00B0F0"/>
              </a:buClr>
              <a:buFont typeface="Wingdings" panose="05000000000000000000" pitchFamily="2" charset="2"/>
              <a:buChar char="q"/>
            </a:pPr>
            <a:endParaRPr lang="ru-RU" sz="20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542B04-6D95-4ED1-B3C5-F18B360B72DA}" type="slidenum">
              <a:rPr lang="ru-RU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53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20289</TotalTime>
  <Words>2044</Words>
  <Application>Microsoft Office PowerPoint</Application>
  <PresentationFormat>Экран (4:3)</PresentationFormat>
  <Paragraphs>310</Paragraphs>
  <Slides>24</Slides>
  <Notes>24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Исполнительная</vt:lpstr>
      <vt:lpstr>Презентация PowerPoint</vt:lpstr>
      <vt:lpstr>Презентация PowerPoint</vt:lpstr>
      <vt:lpstr>Страховая модель финансирования с переходом на одноканальное финансирование</vt:lpstr>
      <vt:lpstr>Страховая модель одноканального финансирования здравоохранения</vt:lpstr>
      <vt:lpstr>Основные задачи совершенствования страховой модели финансирования оказания медицинской помощи в автономном округе </vt:lpstr>
      <vt:lpstr>Влияние перехода на  одноканальное финансирование</vt:lpstr>
      <vt:lpstr>Презентация PowerPoint</vt:lpstr>
      <vt:lpstr>Основные изменения в системе ОМС с 2013 года</vt:lpstr>
      <vt:lpstr>Основные изменения в системе ОМС с 2014 года</vt:lpstr>
      <vt:lpstr>Утвержденная стоимость ТП ГГ (2013-2015 гг.)</vt:lpstr>
      <vt:lpstr>Источники финансирования  территориальной программы ОМС</vt:lpstr>
      <vt:lpstr>Динамика численности  населения  ХМАО-Югры</vt:lpstr>
      <vt:lpstr>         Нормативы  финансовых  затрат на единицу объема медицинской помощи по видам медицинской помощи в 2013 году. </vt:lpstr>
      <vt:lpstr>   Нормативы  финансовых  затрат на единицу объема медицинской помощи по видам медицинской помощи (2014-2015 гг.)  </vt:lpstr>
      <vt:lpstr> Подушевые нормативы финансирования, установленные  ТПГГ (2013-2015 гг.) </vt:lpstr>
      <vt:lpstr>Совершенствование способов оплаты  медицинской помощи </vt:lpstr>
      <vt:lpstr>Совершенствование способов оплаты медицинской помощи (продолжение)</vt:lpstr>
      <vt:lpstr>Составляющая тарифа по территориальной программе ОМС 2012 года</vt:lpstr>
      <vt:lpstr>  Составляющая тарифа по территориальной программе ОМС</vt:lpstr>
      <vt:lpstr>Изменения в составляющей тарифа по территориальной программе ОМС с 2013 года (продолжение)</vt:lpstr>
      <vt:lpstr>Структура медицинских организаций, осуществляющих деятельность в сфере обязательного медицинского страхования </vt:lpstr>
      <vt:lpstr>Влияние страховой модели финансирования  с переходом  на одноканальное финансирование</vt:lpstr>
      <vt:lpstr>Влияние страховой модели финансирования  с переходом  на одноканальное финансирование(продолжение)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</dc:title>
  <dc:creator>Доронина Любовь Александровна</dc:creator>
  <cp:lastModifiedBy>SklyarovaMS</cp:lastModifiedBy>
  <cp:revision>158</cp:revision>
  <dcterms:created xsi:type="dcterms:W3CDTF">2014-10-27T03:20:19Z</dcterms:created>
  <dcterms:modified xsi:type="dcterms:W3CDTF">2014-11-14T04:48:12Z</dcterms:modified>
</cp:coreProperties>
</file>